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3"/>
  </p:notesMasterIdLst>
  <p:sldIdLst>
    <p:sldId id="758" r:id="rId2"/>
    <p:sldId id="777" r:id="rId3"/>
    <p:sldId id="762" r:id="rId4"/>
    <p:sldId id="763" r:id="rId5"/>
    <p:sldId id="778" r:id="rId6"/>
    <p:sldId id="768" r:id="rId7"/>
    <p:sldId id="779" r:id="rId8"/>
    <p:sldId id="780" r:id="rId9"/>
    <p:sldId id="781" r:id="rId10"/>
    <p:sldId id="782" r:id="rId11"/>
    <p:sldId id="783" r:id="rId12"/>
  </p:sldIdLst>
  <p:sldSz cx="9144000" cy="5715000" type="screen16x10"/>
  <p:notesSz cx="6724650" cy="9866313"/>
  <p:defaultTextStyle>
    <a:defPPr>
      <a:defRPr lang="en-AU"/>
    </a:defPPr>
    <a:lvl1pPr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1pPr>
    <a:lvl2pPr marL="4572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2pPr>
    <a:lvl3pPr marL="9144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3pPr>
    <a:lvl4pPr marL="13716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4pPr>
    <a:lvl5pPr marL="18288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5pPr>
    <a:lvl6pPr marL="2286000" algn="l" defTabSz="457200" rtl="0" eaLnBrk="1" latinLnBrk="0" hangingPunct="1">
      <a:defRPr kern="1200">
        <a:solidFill>
          <a:schemeClr val="tx1"/>
        </a:solidFill>
        <a:latin typeface="Arial" pitchFamily="-102" charset="0"/>
        <a:ea typeface="Arial" pitchFamily="-102" charset="0"/>
        <a:cs typeface="Arial" pitchFamily="-102" charset="0"/>
      </a:defRPr>
    </a:lvl6pPr>
    <a:lvl7pPr marL="2743200" algn="l" defTabSz="457200" rtl="0" eaLnBrk="1" latinLnBrk="0" hangingPunct="1">
      <a:defRPr kern="1200">
        <a:solidFill>
          <a:schemeClr val="tx1"/>
        </a:solidFill>
        <a:latin typeface="Arial" pitchFamily="-102" charset="0"/>
        <a:ea typeface="Arial" pitchFamily="-102" charset="0"/>
        <a:cs typeface="Arial" pitchFamily="-102" charset="0"/>
      </a:defRPr>
    </a:lvl7pPr>
    <a:lvl8pPr marL="3200400" algn="l" defTabSz="457200" rtl="0" eaLnBrk="1" latinLnBrk="0" hangingPunct="1">
      <a:defRPr kern="1200">
        <a:solidFill>
          <a:schemeClr val="tx1"/>
        </a:solidFill>
        <a:latin typeface="Arial" pitchFamily="-102" charset="0"/>
        <a:ea typeface="Arial" pitchFamily="-102" charset="0"/>
        <a:cs typeface="Arial" pitchFamily="-102" charset="0"/>
      </a:defRPr>
    </a:lvl8pPr>
    <a:lvl9pPr marL="3657600" algn="l" defTabSz="457200" rtl="0" eaLnBrk="1" latinLnBrk="0" hangingPunct="1">
      <a:defRPr kern="1200">
        <a:solidFill>
          <a:schemeClr val="tx1"/>
        </a:solidFill>
        <a:latin typeface="Arial" pitchFamily="-102" charset="0"/>
        <a:ea typeface="Arial" pitchFamily="-102" charset="0"/>
        <a:cs typeface="Arial" pitchFamily="-102" charset="0"/>
      </a:defRPr>
    </a:lvl9pPr>
  </p:defaultTextStyle>
  <p:extLst>
    <p:ext uri="{EFAFB233-063F-42B5-8137-9DF3F51BA10A}">
      <p15:sldGuideLst xmlns:p15="http://schemas.microsoft.com/office/powerpoint/2012/main">
        <p15:guide id="1" orient="horz" pos="180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clrMode="gray"/>
  <p:clrMru>
    <a:srgbClr val="78E1B4"/>
    <a:srgbClr val="FFFF66"/>
    <a:srgbClr val="FF965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855" autoAdjust="0"/>
    <p:restoredTop sz="82017" autoAdjust="0"/>
  </p:normalViewPr>
  <p:slideViewPr>
    <p:cSldViewPr>
      <p:cViewPr varScale="1">
        <p:scale>
          <a:sx n="148" d="100"/>
          <a:sy n="148" d="100"/>
        </p:scale>
        <p:origin x="640" y="184"/>
      </p:cViewPr>
      <p:guideLst>
        <p:guide orient="horz" pos="180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4650" cy="493713"/>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08413" y="0"/>
            <a:ext cx="2914650" cy="493713"/>
          </a:xfrm>
          <a:prstGeom prst="rect">
            <a:avLst/>
          </a:prstGeom>
        </p:spPr>
        <p:txBody>
          <a:bodyPr vert="horz" lIns="91440" tIns="45720" rIns="91440" bIns="45720" rtlCol="0"/>
          <a:lstStyle>
            <a:lvl1pPr algn="r">
              <a:defRPr sz="1200"/>
            </a:lvl1pPr>
          </a:lstStyle>
          <a:p>
            <a:fld id="{7EDE2877-BD95-1343-A552-BA2868463D4E}" type="datetimeFigureOut">
              <a:rPr lang="en-US" smtClean="0"/>
              <a:pPr/>
              <a:t>6/21/19</a:t>
            </a:fld>
            <a:endParaRPr lang="en-US" dirty="0"/>
          </a:p>
        </p:txBody>
      </p:sp>
      <p:sp>
        <p:nvSpPr>
          <p:cNvPr id="4" name="Slide Image Placeholder 3"/>
          <p:cNvSpPr>
            <a:spLocks noGrp="1" noRot="1" noChangeAspect="1"/>
          </p:cNvSpPr>
          <p:nvPr>
            <p:ph type="sldImg" idx="2"/>
          </p:nvPr>
        </p:nvSpPr>
        <p:spPr>
          <a:xfrm>
            <a:off x="403225" y="739775"/>
            <a:ext cx="5918200" cy="3700463"/>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73100" y="4686300"/>
            <a:ext cx="5378450" cy="44402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371013"/>
            <a:ext cx="2914650" cy="493712"/>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08413" y="9371013"/>
            <a:ext cx="2914650" cy="493712"/>
          </a:xfrm>
          <a:prstGeom prst="rect">
            <a:avLst/>
          </a:prstGeom>
        </p:spPr>
        <p:txBody>
          <a:bodyPr vert="horz" lIns="91440" tIns="45720" rIns="91440" bIns="45720" rtlCol="0" anchor="b"/>
          <a:lstStyle>
            <a:lvl1pPr algn="r">
              <a:defRPr sz="1200"/>
            </a:lvl1pPr>
          </a:lstStyle>
          <a:p>
            <a:fld id="{3F6008AE-3493-5D48-A245-434CAFCA04E8}"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1</a:t>
            </a:fld>
            <a:endParaRPr lang="en-US" dirty="0"/>
          </a:p>
        </p:txBody>
      </p:sp>
    </p:spTree>
    <p:extLst>
      <p:ext uri="{BB962C8B-B14F-4D97-AF65-F5344CB8AC3E}">
        <p14:creationId xmlns:p14="http://schemas.microsoft.com/office/powerpoint/2010/main" val="9662260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2</a:t>
            </a:fld>
            <a:endParaRPr lang="en-US" dirty="0"/>
          </a:p>
        </p:txBody>
      </p:sp>
    </p:spTree>
    <p:extLst>
      <p:ext uri="{BB962C8B-B14F-4D97-AF65-F5344CB8AC3E}">
        <p14:creationId xmlns:p14="http://schemas.microsoft.com/office/powerpoint/2010/main" val="39725884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3</a:t>
            </a:fld>
            <a:endParaRPr lang="en-US" dirty="0"/>
          </a:p>
        </p:txBody>
      </p:sp>
    </p:spTree>
    <p:extLst>
      <p:ext uri="{BB962C8B-B14F-4D97-AF65-F5344CB8AC3E}">
        <p14:creationId xmlns:p14="http://schemas.microsoft.com/office/powerpoint/2010/main" val="39829263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6</a:t>
            </a:fld>
            <a:endParaRPr lang="en-US" dirty="0"/>
          </a:p>
        </p:txBody>
      </p:sp>
    </p:spTree>
    <p:extLst>
      <p:ext uri="{BB962C8B-B14F-4D97-AF65-F5344CB8AC3E}">
        <p14:creationId xmlns:p14="http://schemas.microsoft.com/office/powerpoint/2010/main" val="29740610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7</a:t>
            </a:fld>
            <a:endParaRPr lang="en-US" dirty="0"/>
          </a:p>
        </p:txBody>
      </p:sp>
    </p:spTree>
    <p:extLst>
      <p:ext uri="{BB962C8B-B14F-4D97-AF65-F5344CB8AC3E}">
        <p14:creationId xmlns:p14="http://schemas.microsoft.com/office/powerpoint/2010/main" val="8332707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8</a:t>
            </a:fld>
            <a:endParaRPr lang="en-US" dirty="0"/>
          </a:p>
        </p:txBody>
      </p:sp>
    </p:spTree>
    <p:extLst>
      <p:ext uri="{BB962C8B-B14F-4D97-AF65-F5344CB8AC3E}">
        <p14:creationId xmlns:p14="http://schemas.microsoft.com/office/powerpoint/2010/main" val="54921290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9</a:t>
            </a:fld>
            <a:endParaRPr lang="en-US" dirty="0"/>
          </a:p>
        </p:txBody>
      </p:sp>
    </p:spTree>
    <p:extLst>
      <p:ext uri="{BB962C8B-B14F-4D97-AF65-F5344CB8AC3E}">
        <p14:creationId xmlns:p14="http://schemas.microsoft.com/office/powerpoint/2010/main" val="169136617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11</a:t>
            </a:fld>
            <a:endParaRPr lang="en-US" dirty="0"/>
          </a:p>
        </p:txBody>
      </p:sp>
    </p:spTree>
    <p:extLst>
      <p:ext uri="{BB962C8B-B14F-4D97-AF65-F5344CB8AC3E}">
        <p14:creationId xmlns:p14="http://schemas.microsoft.com/office/powerpoint/2010/main" val="153334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75355"/>
            <a:ext cx="7772400" cy="1225021"/>
          </a:xfrm>
        </p:spPr>
        <p:txBody>
          <a:bodyPr/>
          <a:lstStyle/>
          <a:p>
            <a:r>
              <a:rPr lang="en-US"/>
              <a:t>Click to edit Master title style</a:t>
            </a:r>
          </a:p>
        </p:txBody>
      </p:sp>
      <p:sp>
        <p:nvSpPr>
          <p:cNvPr id="3" name="Subtitle 2"/>
          <p:cNvSpPr>
            <a:spLocks noGrp="1"/>
          </p:cNvSpPr>
          <p:nvPr>
            <p:ph type="subTitle" idx="1"/>
          </p:nvPr>
        </p:nvSpPr>
        <p:spPr>
          <a:xfrm>
            <a:off x="1371600" y="3238500"/>
            <a:ext cx="6400800" cy="14605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4A6EF6CD-5A05-AD49-B453-FBC4F6F6C8B0}" type="slidenum">
              <a:rPr lang="en-AU"/>
              <a:pPr>
                <a:defRPr/>
              </a:pPr>
              <a:t>‹#›</a:t>
            </a:fld>
            <a:endParaRPr lang="en-A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AD686B7-1218-2B4E-BF52-FE29B0DD9F24}" type="slidenum">
              <a:rPr lang="en-AU"/>
              <a:pPr>
                <a:defRPr/>
              </a:pPr>
              <a:t>‹#›</a:t>
            </a:fld>
            <a:endParaRPr lang="en-A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865"/>
            <a:ext cx="2057400" cy="4876271"/>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28865"/>
            <a:ext cx="6019800" cy="487627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0908E64-6402-D945-8D5A-2A600D887B38}" type="slidenum">
              <a:rPr lang="en-AU"/>
              <a:pPr>
                <a:defRPr/>
              </a:pPr>
              <a:t>‹#›</a:t>
            </a:fld>
            <a:endParaRPr lang="en-A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EF7596F-CC43-3D4E-BDDF-B35BA1640C15}" type="slidenum">
              <a:rPr lang="en-AU"/>
              <a:pPr>
                <a:defRPr/>
              </a:pPr>
              <a:t>‹#›</a:t>
            </a:fld>
            <a:endParaRPr lang="en-A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672417"/>
            <a:ext cx="7772400" cy="1135063"/>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422261"/>
            <a:ext cx="7772400" cy="1250156"/>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2ED6E1C-AFDE-7C44-81F1-DA6F2762B460}" type="slidenum">
              <a:rPr lang="en-AU"/>
              <a:pPr>
                <a:defRPr/>
              </a:pPr>
              <a:t>‹#›</a:t>
            </a:fld>
            <a:endParaRPr lang="en-A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CE9C4E8D-7F34-0E4E-B530-8998D6EAF250}" type="slidenum">
              <a:rPr lang="en-AU"/>
              <a:pPr>
                <a:defRPr/>
              </a:pPr>
              <a:t>‹#›</a:t>
            </a:fld>
            <a:endParaRPr lang="en-A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279261"/>
            <a:ext cx="4040188"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812396"/>
            <a:ext cx="4040188"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279261"/>
            <a:ext cx="4041775"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812396"/>
            <a:ext cx="4041775"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AU"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9" name="Rectangle 6"/>
          <p:cNvSpPr>
            <a:spLocks noGrp="1" noChangeArrowheads="1"/>
          </p:cNvSpPr>
          <p:nvPr>
            <p:ph type="sldNum" sz="quarter" idx="12"/>
          </p:nvPr>
        </p:nvSpPr>
        <p:spPr>
          <a:ln/>
        </p:spPr>
        <p:txBody>
          <a:bodyPr/>
          <a:lstStyle>
            <a:lvl1pPr>
              <a:defRPr/>
            </a:lvl1pPr>
          </a:lstStyle>
          <a:p>
            <a:pPr>
              <a:defRPr/>
            </a:pPr>
            <a:fld id="{99D13D45-15DE-0B4F-AE48-A428CF08051C}" type="slidenum">
              <a:rPr lang="en-AU"/>
              <a:pPr>
                <a:defRPr/>
              </a:pPr>
              <a:t>‹#›</a:t>
            </a:fld>
            <a:endParaRPr lang="en-A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AU"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5" name="Rectangle 6"/>
          <p:cNvSpPr>
            <a:spLocks noGrp="1" noChangeArrowheads="1"/>
          </p:cNvSpPr>
          <p:nvPr>
            <p:ph type="sldNum" sz="quarter" idx="12"/>
          </p:nvPr>
        </p:nvSpPr>
        <p:spPr>
          <a:ln/>
        </p:spPr>
        <p:txBody>
          <a:bodyPr/>
          <a:lstStyle>
            <a:lvl1pPr>
              <a:defRPr/>
            </a:lvl1pPr>
          </a:lstStyle>
          <a:p>
            <a:pPr>
              <a:defRPr/>
            </a:pPr>
            <a:fld id="{0D05FB2D-7AD0-0C46-9D56-1F21D58EE3A4}" type="slidenum">
              <a:rPr lang="en-AU"/>
              <a:pPr>
                <a:defRPr/>
              </a:pPr>
              <a:t>‹#›</a:t>
            </a:fld>
            <a:endParaRPr lang="en-A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AU"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4" name="Rectangle 6"/>
          <p:cNvSpPr>
            <a:spLocks noGrp="1" noChangeArrowheads="1"/>
          </p:cNvSpPr>
          <p:nvPr>
            <p:ph type="sldNum" sz="quarter" idx="12"/>
          </p:nvPr>
        </p:nvSpPr>
        <p:spPr>
          <a:ln/>
        </p:spPr>
        <p:txBody>
          <a:bodyPr/>
          <a:lstStyle>
            <a:lvl1pPr>
              <a:defRPr/>
            </a:lvl1pPr>
          </a:lstStyle>
          <a:p>
            <a:pPr>
              <a:defRPr/>
            </a:pPr>
            <a:fld id="{3CE1F094-7F9F-E94D-A8E9-4611D1C305D6}" type="slidenum">
              <a:rPr lang="en-AU"/>
              <a:pPr>
                <a:defRPr/>
              </a:pPr>
              <a:t>‹#›</a:t>
            </a:fld>
            <a:endParaRPr lang="en-A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27542"/>
            <a:ext cx="3008313" cy="968375"/>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27542"/>
            <a:ext cx="5111750" cy="487759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195917"/>
            <a:ext cx="3008313" cy="39092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BD7EC3E1-6F08-2D4D-81E1-165613FF145F}" type="slidenum">
              <a:rPr lang="en-AU"/>
              <a:pPr>
                <a:defRPr/>
              </a:pPr>
              <a:t>‹#›</a:t>
            </a:fld>
            <a:endParaRPr lang="en-A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000500"/>
            <a:ext cx="5486400" cy="472282"/>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510646"/>
            <a:ext cx="5486400" cy="3429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4472782"/>
            <a:ext cx="5486400" cy="6707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D200F1C7-C8AA-6447-B063-AB7C7FA3A957}" type="slidenum">
              <a:rPr lang="en-AU"/>
              <a:pPr>
                <a:defRPr/>
              </a:pPr>
              <a:t>‹#›</a:t>
            </a:fld>
            <a:endParaRPr lang="en-AU"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28600"/>
            <a:ext cx="8229600" cy="9525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AU"/>
              <a:t>Click to edit Master title style</a:t>
            </a:r>
          </a:p>
        </p:txBody>
      </p:sp>
      <p:sp>
        <p:nvSpPr>
          <p:cNvPr id="1027" name="Rectangle 3"/>
          <p:cNvSpPr>
            <a:spLocks noGrp="1" noChangeArrowheads="1"/>
          </p:cNvSpPr>
          <p:nvPr>
            <p:ph type="body" idx="1"/>
          </p:nvPr>
        </p:nvSpPr>
        <p:spPr bwMode="auto">
          <a:xfrm>
            <a:off x="457200" y="1333500"/>
            <a:ext cx="8229600" cy="37719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p>
        </p:txBody>
      </p:sp>
      <p:sp>
        <p:nvSpPr>
          <p:cNvPr id="1028" name="Rectangle 4"/>
          <p:cNvSpPr>
            <a:spLocks noGrp="1" noChangeArrowheads="1"/>
          </p:cNvSpPr>
          <p:nvPr>
            <p:ph type="dt" sz="half" idx="2"/>
          </p:nvPr>
        </p:nvSpPr>
        <p:spPr bwMode="auto">
          <a:xfrm>
            <a:off x="457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pitchFamily="-102" charset="0"/>
                <a:ea typeface="Arial" pitchFamily="-102" charset="0"/>
                <a:cs typeface="Arial" pitchFamily="-102" charset="0"/>
              </a:defRPr>
            </a:lvl1pPr>
          </a:lstStyle>
          <a:p>
            <a:pPr>
              <a:defRPr/>
            </a:pPr>
            <a:endParaRPr lang="en-AU" dirty="0"/>
          </a:p>
        </p:txBody>
      </p:sp>
      <p:sp>
        <p:nvSpPr>
          <p:cNvPr id="1029" name="Rectangle 5"/>
          <p:cNvSpPr>
            <a:spLocks noGrp="1" noChangeArrowheads="1"/>
          </p:cNvSpPr>
          <p:nvPr>
            <p:ph type="ftr" sz="quarter" idx="3"/>
          </p:nvPr>
        </p:nvSpPr>
        <p:spPr bwMode="auto">
          <a:xfrm>
            <a:off x="3124200" y="5203825"/>
            <a:ext cx="2895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pitchFamily="-102" charset="0"/>
                <a:ea typeface="Arial" pitchFamily="-102" charset="0"/>
                <a:cs typeface="Arial" pitchFamily="-102" charset="0"/>
              </a:defRPr>
            </a:lvl1pPr>
          </a:lstStyle>
          <a:p>
            <a:pPr>
              <a:defRPr/>
            </a:pPr>
            <a:endParaRPr lang="en-AU" dirty="0"/>
          </a:p>
        </p:txBody>
      </p:sp>
      <p:sp>
        <p:nvSpPr>
          <p:cNvPr id="1030" name="Rectangle 6"/>
          <p:cNvSpPr>
            <a:spLocks noGrp="1" noChangeArrowheads="1"/>
          </p:cNvSpPr>
          <p:nvPr>
            <p:ph type="sldNum" sz="quarter" idx="4"/>
          </p:nvPr>
        </p:nvSpPr>
        <p:spPr bwMode="auto">
          <a:xfrm>
            <a:off x="6553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pitchFamily="-102" charset="0"/>
                <a:ea typeface="Arial" pitchFamily="-102" charset="0"/>
                <a:cs typeface="Arial" pitchFamily="-102" charset="0"/>
              </a:defRPr>
            </a:lvl1pPr>
          </a:lstStyle>
          <a:p>
            <a:pPr>
              <a:defRPr/>
            </a:pPr>
            <a:fld id="{E3E1DF86-46F4-9A4D-8002-DFA2F827E7C5}" type="slidenum">
              <a:rPr lang="en-AU"/>
              <a:pPr>
                <a:defRPr/>
              </a:pPr>
              <a:t>‹#›</a:t>
            </a:fld>
            <a:endParaRPr lang="en-AU" dirty="0"/>
          </a:p>
        </p:txBody>
      </p:sp>
    </p:spTree>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2pPr>
      <a:lvl3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3pPr>
      <a:lvl4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4pPr>
      <a:lvl5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5pPr>
      <a:lvl6pPr marL="4572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6pPr>
      <a:lvl7pPr marL="9144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7pPr>
      <a:lvl8pPr marL="13716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8pPr>
      <a:lvl9pPr marL="18288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a:solidFill>
            <a:schemeClr val="tx1"/>
          </a:solidFill>
          <a:latin typeface="+mn-lt"/>
          <a:ea typeface="+mn-ea"/>
          <a:cs typeface="+mn-cs"/>
        </a:defRPr>
      </a:lvl5pPr>
      <a:lvl6pPr marL="2514600" indent="-228600" algn="l" rtl="0" fontAlgn="base">
        <a:spcBef>
          <a:spcPct val="20000"/>
        </a:spcBef>
        <a:spcAft>
          <a:spcPct val="0"/>
        </a:spcAft>
        <a:buChar char="»"/>
        <a:defRPr sz="2000">
          <a:solidFill>
            <a:schemeClr val="tx1"/>
          </a:solidFill>
          <a:latin typeface="+mn-lt"/>
          <a:ea typeface="+mn-ea"/>
          <a:cs typeface="+mn-cs"/>
        </a:defRPr>
      </a:lvl6pPr>
      <a:lvl7pPr marL="2971800" indent="-228600" algn="l" rtl="0" fontAlgn="base">
        <a:spcBef>
          <a:spcPct val="20000"/>
        </a:spcBef>
        <a:spcAft>
          <a:spcPct val="0"/>
        </a:spcAft>
        <a:buChar char="»"/>
        <a:defRPr sz="2000">
          <a:solidFill>
            <a:schemeClr val="tx1"/>
          </a:solidFill>
          <a:latin typeface="+mn-lt"/>
          <a:ea typeface="+mn-ea"/>
          <a:cs typeface="+mn-cs"/>
        </a:defRPr>
      </a:lvl7pPr>
      <a:lvl8pPr marL="3429000" indent="-228600" algn="l" rtl="0" fontAlgn="base">
        <a:spcBef>
          <a:spcPct val="20000"/>
        </a:spcBef>
        <a:spcAft>
          <a:spcPct val="0"/>
        </a:spcAft>
        <a:buChar char="»"/>
        <a:defRPr sz="2000">
          <a:solidFill>
            <a:schemeClr val="tx1"/>
          </a:solidFill>
          <a:latin typeface="+mn-lt"/>
          <a:ea typeface="+mn-ea"/>
          <a:cs typeface="+mn-cs"/>
        </a:defRPr>
      </a:lvl8pPr>
      <a:lvl9pPr marL="3886200" indent="-228600" algn="l" rtl="0" fontAlgn="base">
        <a:spcBef>
          <a:spcPct val="20000"/>
        </a:spcBef>
        <a:spcAft>
          <a:spcPct val="0"/>
        </a:spcAft>
        <a:buChar char="»"/>
        <a:defRPr sz="20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txBox="1">
            <a:spLocks noChangeArrowheads="1"/>
          </p:cNvSpPr>
          <p:nvPr/>
        </p:nvSpPr>
        <p:spPr bwMode="auto">
          <a:xfrm>
            <a:off x="0" y="481236"/>
            <a:ext cx="9144000" cy="409927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lang="en-AU" sz="4400" kern="0" dirty="0">
                <a:solidFill>
                  <a:srgbClr val="FFFF00"/>
                </a:solidFill>
                <a:latin typeface="+mn-lt"/>
                <a:ea typeface="+mn-ea"/>
                <a:cs typeface="+mn-cs"/>
              </a:rPr>
              <a:t>Mark </a:t>
            </a:r>
            <a:r>
              <a:rPr lang="en-US" sz="4400" kern="0" dirty="0">
                <a:solidFill>
                  <a:srgbClr val="FFFF00"/>
                </a:solidFill>
                <a:latin typeface="+mn-lt"/>
                <a:ea typeface="+mn-ea"/>
                <a:cs typeface="+mn-cs"/>
              </a:rPr>
              <a:t>10 : 32-45</a:t>
            </a:r>
            <a:endParaRPr lang="en-AU"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p:txBody>
      </p:sp>
    </p:spTree>
    <p:extLst>
      <p:ext uri="{BB962C8B-B14F-4D97-AF65-F5344CB8AC3E}">
        <p14:creationId xmlns:p14="http://schemas.microsoft.com/office/powerpoint/2010/main" val="10582748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795BBCE0-8F20-DC4A-A426-D5B515728965}"/>
              </a:ext>
            </a:extLst>
          </p:cNvPr>
          <p:cNvPicPr>
            <a:picLocks noChangeAspect="1"/>
          </p:cNvPicPr>
          <p:nvPr/>
        </p:nvPicPr>
        <p:blipFill rotWithShape="1">
          <a:blip r:embed="rId2"/>
          <a:srcRect t="17241" b="22281"/>
          <a:stretch/>
        </p:blipFill>
        <p:spPr>
          <a:xfrm>
            <a:off x="0" y="23854"/>
            <a:ext cx="7620000" cy="3456384"/>
          </a:xfrm>
          <a:prstGeom prst="rect">
            <a:avLst/>
          </a:prstGeom>
        </p:spPr>
      </p:pic>
      <p:pic>
        <p:nvPicPr>
          <p:cNvPr id="9" name="Picture 8">
            <a:extLst>
              <a:ext uri="{FF2B5EF4-FFF2-40B4-BE49-F238E27FC236}">
                <a16:creationId xmlns:a16="http://schemas.microsoft.com/office/drawing/2014/main" id="{CFCD91A5-04B4-1548-A7CE-2AFC303856AA}"/>
              </a:ext>
            </a:extLst>
          </p:cNvPr>
          <p:cNvPicPr>
            <a:picLocks noChangeAspect="1"/>
          </p:cNvPicPr>
          <p:nvPr/>
        </p:nvPicPr>
        <p:blipFill>
          <a:blip r:embed="rId3"/>
          <a:stretch>
            <a:fillRect/>
          </a:stretch>
        </p:blipFill>
        <p:spPr>
          <a:xfrm>
            <a:off x="6732240" y="2644212"/>
            <a:ext cx="2411760" cy="3070787"/>
          </a:xfrm>
          <a:prstGeom prst="rect">
            <a:avLst/>
          </a:prstGeom>
        </p:spPr>
      </p:pic>
    </p:spTree>
    <p:extLst>
      <p:ext uri="{BB962C8B-B14F-4D97-AF65-F5344CB8AC3E}">
        <p14:creationId xmlns:p14="http://schemas.microsoft.com/office/powerpoint/2010/main" val="13493893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a:extLst>
              <a:ext uri="{FF2B5EF4-FFF2-40B4-BE49-F238E27FC236}">
                <a16:creationId xmlns:a16="http://schemas.microsoft.com/office/drawing/2014/main" id="{34D1EEB0-E8BC-1347-8A18-215AF12FE040}"/>
              </a:ext>
            </a:extLst>
          </p:cNvPr>
          <p:cNvSpPr txBox="1"/>
          <p:nvPr/>
        </p:nvSpPr>
        <p:spPr>
          <a:xfrm>
            <a:off x="5508104" y="49089"/>
            <a:ext cx="3672408" cy="400110"/>
          </a:xfrm>
          <a:prstGeom prst="rect">
            <a:avLst/>
          </a:prstGeom>
          <a:noFill/>
        </p:spPr>
        <p:txBody>
          <a:bodyPr wrap="square" rtlCol="0">
            <a:spAutoFit/>
          </a:bodyPr>
          <a:lstStyle/>
          <a:p>
            <a:pPr>
              <a:spcAft>
                <a:spcPts val="300"/>
              </a:spcAft>
            </a:pPr>
            <a:r>
              <a:rPr lang="en-AU" sz="2000" dirty="0">
                <a:solidFill>
                  <a:schemeClr val="bg1"/>
                </a:solidFill>
                <a:latin typeface="Times New Roman" charset="0"/>
                <a:ea typeface="Times New Roman" charset="0"/>
                <a:cs typeface="Times New Roman" charset="0"/>
              </a:rPr>
              <a:t>Denying Self.  Putting others first.</a:t>
            </a:r>
          </a:p>
        </p:txBody>
      </p:sp>
      <p:sp>
        <p:nvSpPr>
          <p:cNvPr id="9" name="TextBox 8">
            <a:extLst>
              <a:ext uri="{FF2B5EF4-FFF2-40B4-BE49-F238E27FC236}">
                <a16:creationId xmlns:a16="http://schemas.microsoft.com/office/drawing/2014/main" id="{278E6980-1FEC-F942-BDDC-888A64E91583}"/>
              </a:ext>
            </a:extLst>
          </p:cNvPr>
          <p:cNvSpPr txBox="1"/>
          <p:nvPr/>
        </p:nvSpPr>
        <p:spPr>
          <a:xfrm>
            <a:off x="23951" y="18312"/>
            <a:ext cx="5628169" cy="461665"/>
          </a:xfrm>
          <a:prstGeom prst="rect">
            <a:avLst/>
          </a:prstGeom>
          <a:noFill/>
        </p:spPr>
        <p:txBody>
          <a:bodyPr wrap="square" rtlCol="0">
            <a:spAutoFit/>
          </a:bodyPr>
          <a:lstStyle/>
          <a:p>
            <a:pPr marL="312738" indent="-312738" algn="ctr"/>
            <a:r>
              <a:rPr lang="en-AU" sz="2400" b="1" dirty="0">
                <a:solidFill>
                  <a:srgbClr val="FFFF00"/>
                </a:solidFill>
                <a:latin typeface="Times New Roman" panose="02020603050405020304" pitchFamily="18" charset="0"/>
                <a:cs typeface="Times New Roman" panose="02020603050405020304" pitchFamily="18" charset="0"/>
              </a:rPr>
              <a:t>Serving Each Other in the Name of Jesus</a:t>
            </a:r>
          </a:p>
        </p:txBody>
      </p:sp>
      <p:sp>
        <p:nvSpPr>
          <p:cNvPr id="2" name="Rectangle 1">
            <a:extLst>
              <a:ext uri="{FF2B5EF4-FFF2-40B4-BE49-F238E27FC236}">
                <a16:creationId xmlns:a16="http://schemas.microsoft.com/office/drawing/2014/main" id="{92B69EF1-5B89-D543-92E8-CA1764CCE9A2}"/>
              </a:ext>
            </a:extLst>
          </p:cNvPr>
          <p:cNvSpPr/>
          <p:nvPr/>
        </p:nvSpPr>
        <p:spPr>
          <a:xfrm>
            <a:off x="50237" y="4157806"/>
            <a:ext cx="9044176" cy="1508105"/>
          </a:xfrm>
          <a:prstGeom prst="rect">
            <a:avLst/>
          </a:prstGeom>
          <a:solidFill>
            <a:schemeClr val="bg1"/>
          </a:solidFill>
        </p:spPr>
        <p:txBody>
          <a:bodyPr wrap="square">
            <a:spAutoFit/>
          </a:bodyPr>
          <a:lstStyle/>
          <a:p>
            <a:r>
              <a:rPr lang="en-AU" dirty="0">
                <a:solidFill>
                  <a:srgbClr val="FF0000"/>
                </a:solidFill>
                <a:latin typeface="Comic Sans MS" panose="030F0902030302020204" pitchFamily="66" charset="0"/>
                <a:ea typeface="Arial" panose="020B0604020202020204" pitchFamily="34" charset="0"/>
              </a:rPr>
              <a:t>“You know that those who are considered rulers of the Gentiles lord it over them, and their great ones exercise authority over them.</a:t>
            </a:r>
            <a:r>
              <a:rPr lang="en-AU" dirty="0">
                <a:latin typeface="Comic Sans MS" panose="030F0902030302020204" pitchFamily="66" charset="0"/>
                <a:ea typeface="Arial" panose="020B0604020202020204" pitchFamily="34" charset="0"/>
              </a:rPr>
              <a:t>  </a:t>
            </a:r>
            <a:r>
              <a:rPr lang="en-AU" b="1" baseline="30000" dirty="0">
                <a:latin typeface="Comic Sans MS" panose="030F0902030302020204" pitchFamily="66" charset="0"/>
                <a:ea typeface="Arial" panose="020B0604020202020204" pitchFamily="34" charset="0"/>
              </a:rPr>
              <a:t>43 </a:t>
            </a:r>
            <a:r>
              <a:rPr lang="en-AU" u="sng" dirty="0">
                <a:solidFill>
                  <a:srgbClr val="FF0000"/>
                </a:solidFill>
                <a:latin typeface="Comic Sans MS" panose="030F0902030302020204" pitchFamily="66" charset="0"/>
                <a:ea typeface="Arial" panose="020B0604020202020204" pitchFamily="34" charset="0"/>
              </a:rPr>
              <a:t>But it shall not be so among you.</a:t>
            </a:r>
            <a:r>
              <a:rPr lang="en-AU" dirty="0">
                <a:solidFill>
                  <a:srgbClr val="FF0000"/>
                </a:solidFill>
                <a:latin typeface="Comic Sans MS" panose="030F0902030302020204" pitchFamily="66" charset="0"/>
                <a:ea typeface="Arial" panose="020B0604020202020204" pitchFamily="34" charset="0"/>
              </a:rPr>
              <a:t>  But whoever would be great among you must be your servant,</a:t>
            </a:r>
            <a:r>
              <a:rPr lang="en-AU" dirty="0">
                <a:latin typeface="Comic Sans MS" panose="030F0902030302020204" pitchFamily="66" charset="0"/>
                <a:ea typeface="Arial" panose="020B0604020202020204" pitchFamily="34" charset="0"/>
              </a:rPr>
              <a:t> </a:t>
            </a:r>
            <a:r>
              <a:rPr lang="en-AU" b="1" baseline="30000" dirty="0">
                <a:latin typeface="Comic Sans MS" panose="030F0902030302020204" pitchFamily="66" charset="0"/>
                <a:ea typeface="Arial" panose="020B0604020202020204" pitchFamily="34" charset="0"/>
              </a:rPr>
              <a:t>44 </a:t>
            </a:r>
            <a:r>
              <a:rPr lang="en-AU" dirty="0">
                <a:solidFill>
                  <a:srgbClr val="FF0000"/>
                </a:solidFill>
                <a:latin typeface="Comic Sans MS" panose="030F0902030302020204" pitchFamily="66" charset="0"/>
                <a:ea typeface="Arial" panose="020B0604020202020204" pitchFamily="34" charset="0"/>
              </a:rPr>
              <a:t>and whoever would be first among you must be slave of all.</a:t>
            </a:r>
            <a:r>
              <a:rPr lang="en-AU" dirty="0">
                <a:latin typeface="Comic Sans MS" panose="030F0902030302020204" pitchFamily="66" charset="0"/>
                <a:ea typeface="Arial" panose="020B0604020202020204" pitchFamily="34" charset="0"/>
              </a:rPr>
              <a:t>  </a:t>
            </a:r>
            <a:r>
              <a:rPr lang="en-AU" b="1" baseline="30000" dirty="0">
                <a:latin typeface="Comic Sans MS" panose="030F0902030302020204" pitchFamily="66" charset="0"/>
                <a:ea typeface="Arial" panose="020B0604020202020204" pitchFamily="34" charset="0"/>
              </a:rPr>
              <a:t>45 </a:t>
            </a:r>
            <a:r>
              <a:rPr lang="en-AU" dirty="0">
                <a:solidFill>
                  <a:srgbClr val="FF0000"/>
                </a:solidFill>
                <a:latin typeface="Comic Sans MS" panose="030F0902030302020204" pitchFamily="66" charset="0"/>
                <a:ea typeface="Arial" panose="020B0604020202020204" pitchFamily="34" charset="0"/>
              </a:rPr>
              <a:t>For even the Son of Man came not to be served but to serve, and to give his life as a ransom for many.”</a:t>
            </a:r>
            <a:r>
              <a:rPr lang="en-AU" dirty="0">
                <a:latin typeface="Comic Sans MS" panose="030F0902030302020204" pitchFamily="66" charset="0"/>
              </a:rPr>
              <a:t> </a:t>
            </a:r>
            <a:endParaRPr lang="en-AU" sz="2000" dirty="0">
              <a:solidFill>
                <a:srgbClr val="FF0000"/>
              </a:solidFill>
              <a:latin typeface="Comic Sans MS" panose="030F0902030302020204" pitchFamily="66" charset="0"/>
            </a:endParaRPr>
          </a:p>
        </p:txBody>
      </p:sp>
      <p:sp>
        <p:nvSpPr>
          <p:cNvPr id="15" name="TextBox 14">
            <a:extLst>
              <a:ext uri="{FF2B5EF4-FFF2-40B4-BE49-F238E27FC236}">
                <a16:creationId xmlns:a16="http://schemas.microsoft.com/office/drawing/2014/main" id="{1947FCA7-4391-1D43-A8CC-640B33597925}"/>
              </a:ext>
            </a:extLst>
          </p:cNvPr>
          <p:cNvSpPr txBox="1"/>
          <p:nvPr/>
        </p:nvSpPr>
        <p:spPr>
          <a:xfrm>
            <a:off x="44091" y="394988"/>
            <a:ext cx="8748464" cy="746358"/>
          </a:xfrm>
          <a:prstGeom prst="rect">
            <a:avLst/>
          </a:prstGeom>
          <a:noFill/>
        </p:spPr>
        <p:txBody>
          <a:bodyPr wrap="square" rtlCol="0">
            <a:spAutoFit/>
          </a:bodyPr>
          <a:lstStyle/>
          <a:p>
            <a:pPr marL="342900" indent="-342900">
              <a:spcAft>
                <a:spcPts val="300"/>
              </a:spcAft>
              <a:buFont typeface="Arial" panose="020B0604020202020204" pitchFamily="34" charset="0"/>
              <a:buChar char="•"/>
            </a:pPr>
            <a:r>
              <a:rPr lang="en-AU" sz="2000" dirty="0">
                <a:solidFill>
                  <a:schemeClr val="bg1"/>
                </a:solidFill>
                <a:latin typeface="Times New Roman" charset="0"/>
                <a:ea typeface="Times New Roman" charset="0"/>
                <a:cs typeface="Times New Roman" charset="0"/>
              </a:rPr>
              <a:t>As Jesus approached Jerusalem, He was knowingly heading into danger</a:t>
            </a:r>
          </a:p>
          <a:p>
            <a:pPr marL="342900" indent="-342900">
              <a:spcAft>
                <a:spcPts val="300"/>
              </a:spcAft>
              <a:buFont typeface="Arial" panose="020B0604020202020204" pitchFamily="34" charset="0"/>
              <a:buChar char="•"/>
            </a:pPr>
            <a:r>
              <a:rPr lang="en-AU" sz="2000" dirty="0">
                <a:solidFill>
                  <a:schemeClr val="bg1"/>
                </a:solidFill>
                <a:latin typeface="Times New Roman" charset="0"/>
                <a:ea typeface="Times New Roman" charset="0"/>
                <a:cs typeface="Times New Roman" charset="0"/>
              </a:rPr>
              <a:t>For Jesus, the cross was about ‘humiliation’</a:t>
            </a:r>
          </a:p>
        </p:txBody>
      </p:sp>
      <p:sp>
        <p:nvSpPr>
          <p:cNvPr id="3" name="TextBox 2">
            <a:extLst>
              <a:ext uri="{FF2B5EF4-FFF2-40B4-BE49-F238E27FC236}">
                <a16:creationId xmlns:a16="http://schemas.microsoft.com/office/drawing/2014/main" id="{EA7A1F30-2C01-A146-9D83-0BA87EAACCA5}"/>
              </a:ext>
            </a:extLst>
          </p:cNvPr>
          <p:cNvSpPr txBox="1"/>
          <p:nvPr/>
        </p:nvSpPr>
        <p:spPr>
          <a:xfrm>
            <a:off x="107504" y="1160264"/>
            <a:ext cx="9036496" cy="461665"/>
          </a:xfrm>
          <a:prstGeom prst="rect">
            <a:avLst/>
          </a:prstGeom>
          <a:noFill/>
        </p:spPr>
        <p:txBody>
          <a:bodyPr wrap="square" rtlCol="0">
            <a:spAutoFit/>
          </a:bodyPr>
          <a:lstStyle/>
          <a:p>
            <a:r>
              <a:rPr lang="en-AU" sz="2400" dirty="0">
                <a:solidFill>
                  <a:srgbClr val="FFFF00"/>
                </a:solidFill>
                <a:latin typeface="Times New Roman" panose="02020603050405020304" pitchFamily="18" charset="0"/>
                <a:cs typeface="Times New Roman" panose="02020603050405020304" pitchFamily="18" charset="0"/>
              </a:rPr>
              <a:t>In their pettiness, the disciples craved:  </a:t>
            </a:r>
            <a:r>
              <a:rPr lang="en-AU" sz="2400" u="sng" dirty="0">
                <a:solidFill>
                  <a:srgbClr val="FFFF00"/>
                </a:solidFill>
                <a:latin typeface="Times New Roman" panose="02020603050405020304" pitchFamily="18" charset="0"/>
                <a:cs typeface="Times New Roman" panose="02020603050405020304" pitchFamily="18" charset="0"/>
              </a:rPr>
              <a:t>Significance</a:t>
            </a:r>
            <a:r>
              <a:rPr lang="en-AU" sz="2400" dirty="0">
                <a:solidFill>
                  <a:srgbClr val="FFFF00"/>
                </a:solidFill>
                <a:latin typeface="Times New Roman" panose="02020603050405020304" pitchFamily="18" charset="0"/>
                <a:cs typeface="Times New Roman" panose="02020603050405020304" pitchFamily="18" charset="0"/>
              </a:rPr>
              <a:t>;  </a:t>
            </a:r>
            <a:r>
              <a:rPr lang="en-AU" sz="2400" u="sng" dirty="0">
                <a:solidFill>
                  <a:srgbClr val="FFFF00"/>
                </a:solidFill>
                <a:latin typeface="Times New Roman" panose="02020603050405020304" pitchFamily="18" charset="0"/>
                <a:cs typeface="Times New Roman" panose="02020603050405020304" pitchFamily="18" charset="0"/>
              </a:rPr>
              <a:t>Power / Influence</a:t>
            </a:r>
          </a:p>
        </p:txBody>
      </p:sp>
      <p:sp>
        <p:nvSpPr>
          <p:cNvPr id="7" name="TextBox 6">
            <a:extLst>
              <a:ext uri="{FF2B5EF4-FFF2-40B4-BE49-F238E27FC236}">
                <a16:creationId xmlns:a16="http://schemas.microsoft.com/office/drawing/2014/main" id="{B0F91EB4-12DA-634A-9B08-EF89955B4186}"/>
              </a:ext>
            </a:extLst>
          </p:cNvPr>
          <p:cNvSpPr txBox="1"/>
          <p:nvPr/>
        </p:nvSpPr>
        <p:spPr>
          <a:xfrm>
            <a:off x="5015" y="1520403"/>
            <a:ext cx="8748464" cy="400110"/>
          </a:xfrm>
          <a:prstGeom prst="rect">
            <a:avLst/>
          </a:prstGeom>
          <a:noFill/>
        </p:spPr>
        <p:txBody>
          <a:bodyPr wrap="square" rtlCol="0">
            <a:spAutoFit/>
          </a:bodyPr>
          <a:lstStyle/>
          <a:p>
            <a:pPr marL="342900" indent="-342900">
              <a:spcAft>
                <a:spcPts val="300"/>
              </a:spcAft>
              <a:buFont typeface="Arial" panose="020B0604020202020204" pitchFamily="34" charset="0"/>
              <a:buChar char="•"/>
            </a:pPr>
            <a:r>
              <a:rPr lang="en-AU" sz="2000" dirty="0">
                <a:solidFill>
                  <a:schemeClr val="bg1"/>
                </a:solidFill>
                <a:latin typeface="Times New Roman" charset="0"/>
                <a:ea typeface="Times New Roman" charset="0"/>
                <a:cs typeface="Times New Roman" charset="0"/>
              </a:rPr>
              <a:t>May have been fixated on worldly significance or even spiritual significance</a:t>
            </a:r>
          </a:p>
        </p:txBody>
      </p:sp>
      <p:sp>
        <p:nvSpPr>
          <p:cNvPr id="8" name="TextBox 7">
            <a:extLst>
              <a:ext uri="{FF2B5EF4-FFF2-40B4-BE49-F238E27FC236}">
                <a16:creationId xmlns:a16="http://schemas.microsoft.com/office/drawing/2014/main" id="{46CBB8E3-BBA2-3748-9729-74FE449F7DB1}"/>
              </a:ext>
            </a:extLst>
          </p:cNvPr>
          <p:cNvSpPr txBox="1"/>
          <p:nvPr/>
        </p:nvSpPr>
        <p:spPr>
          <a:xfrm>
            <a:off x="29350" y="1926172"/>
            <a:ext cx="6774898" cy="461665"/>
          </a:xfrm>
          <a:prstGeom prst="rect">
            <a:avLst/>
          </a:prstGeom>
          <a:noFill/>
        </p:spPr>
        <p:txBody>
          <a:bodyPr wrap="square" rtlCol="0">
            <a:spAutoFit/>
          </a:bodyPr>
          <a:lstStyle/>
          <a:p>
            <a:r>
              <a:rPr lang="en-AU" sz="2400" dirty="0">
                <a:solidFill>
                  <a:srgbClr val="FFFF00"/>
                </a:solidFill>
                <a:latin typeface="Times New Roman" panose="02020603050405020304" pitchFamily="18" charset="0"/>
                <a:cs typeface="Times New Roman" panose="02020603050405020304" pitchFamily="18" charset="0"/>
              </a:rPr>
              <a:t>Jesus faced humiliation, but we crave ‘significance’</a:t>
            </a:r>
            <a:endParaRPr lang="en-AU" sz="2400" u="sng" dirty="0">
              <a:solidFill>
                <a:srgbClr val="FFFF00"/>
              </a:solidFill>
              <a:latin typeface="Times New Roman" panose="02020603050405020304" pitchFamily="18" charset="0"/>
              <a:cs typeface="Times New Roman" panose="02020603050405020304" pitchFamily="18" charset="0"/>
            </a:endParaRPr>
          </a:p>
        </p:txBody>
      </p:sp>
      <p:sp>
        <p:nvSpPr>
          <p:cNvPr id="10" name="TextBox 9">
            <a:extLst>
              <a:ext uri="{FF2B5EF4-FFF2-40B4-BE49-F238E27FC236}">
                <a16:creationId xmlns:a16="http://schemas.microsoft.com/office/drawing/2014/main" id="{7DC9B545-DCF0-D547-A0DE-F9C867CA1298}"/>
              </a:ext>
            </a:extLst>
          </p:cNvPr>
          <p:cNvSpPr txBox="1"/>
          <p:nvPr/>
        </p:nvSpPr>
        <p:spPr>
          <a:xfrm>
            <a:off x="247292" y="2309757"/>
            <a:ext cx="8748464" cy="746358"/>
          </a:xfrm>
          <a:prstGeom prst="rect">
            <a:avLst/>
          </a:prstGeom>
          <a:noFill/>
        </p:spPr>
        <p:txBody>
          <a:bodyPr wrap="square" rtlCol="0">
            <a:spAutoFit/>
          </a:bodyPr>
          <a:lstStyle/>
          <a:p>
            <a:pPr marL="342900" indent="-342900">
              <a:spcAft>
                <a:spcPts val="300"/>
              </a:spcAft>
              <a:buFont typeface="Arial" panose="020B0604020202020204" pitchFamily="34" charset="0"/>
              <a:buChar char="•"/>
            </a:pPr>
            <a:r>
              <a:rPr lang="en-AU" sz="2000" dirty="0">
                <a:solidFill>
                  <a:schemeClr val="bg1"/>
                </a:solidFill>
                <a:latin typeface="Times New Roman" charset="0"/>
                <a:ea typeface="Times New Roman" charset="0"/>
                <a:cs typeface="Times New Roman" charset="0"/>
              </a:rPr>
              <a:t>Even in the service of God, we seek ‘significance’ / recognition / affirmation</a:t>
            </a:r>
          </a:p>
          <a:p>
            <a:pPr marL="342900" indent="-342900">
              <a:spcAft>
                <a:spcPts val="300"/>
              </a:spcAft>
              <a:buFont typeface="Arial" panose="020B0604020202020204" pitchFamily="34" charset="0"/>
              <a:buChar char="•"/>
            </a:pPr>
            <a:r>
              <a:rPr lang="en-AU" sz="2000" dirty="0">
                <a:solidFill>
                  <a:schemeClr val="bg1"/>
                </a:solidFill>
                <a:latin typeface="Times New Roman" charset="0"/>
                <a:ea typeface="Times New Roman" charset="0"/>
                <a:cs typeface="Times New Roman" charset="0"/>
              </a:rPr>
              <a:t>Why should we seek significance when Jesus gave up everything for us???</a:t>
            </a:r>
          </a:p>
        </p:txBody>
      </p:sp>
      <p:sp>
        <p:nvSpPr>
          <p:cNvPr id="11" name="TextBox 10">
            <a:extLst>
              <a:ext uri="{FF2B5EF4-FFF2-40B4-BE49-F238E27FC236}">
                <a16:creationId xmlns:a16="http://schemas.microsoft.com/office/drawing/2014/main" id="{D4D542B8-29B7-B34F-A93D-7F5C73B6B37D}"/>
              </a:ext>
            </a:extLst>
          </p:cNvPr>
          <p:cNvSpPr txBox="1"/>
          <p:nvPr/>
        </p:nvSpPr>
        <p:spPr>
          <a:xfrm>
            <a:off x="21534" y="3676818"/>
            <a:ext cx="9122465" cy="461665"/>
          </a:xfrm>
          <a:prstGeom prst="rect">
            <a:avLst/>
          </a:prstGeom>
          <a:noFill/>
        </p:spPr>
        <p:txBody>
          <a:bodyPr wrap="square" rtlCol="0">
            <a:spAutoFit/>
          </a:bodyPr>
          <a:lstStyle/>
          <a:p>
            <a:pPr algn="ctr"/>
            <a:r>
              <a:rPr lang="en-AU" sz="2400" dirty="0">
                <a:solidFill>
                  <a:srgbClr val="FFFF00"/>
                </a:solidFill>
                <a:latin typeface="Times New Roman" panose="02020603050405020304" pitchFamily="18" charset="0"/>
                <a:cs typeface="Times New Roman" panose="02020603050405020304" pitchFamily="18" charset="0"/>
              </a:rPr>
              <a:t>In the Kingdom of God, Greatness comes from Servanthood</a:t>
            </a:r>
            <a:endParaRPr lang="en-AU" sz="2400" u="sng" dirty="0">
              <a:solidFill>
                <a:srgbClr val="FFFF00"/>
              </a:solidFill>
              <a:latin typeface="Times New Roman" panose="02020603050405020304" pitchFamily="18" charset="0"/>
              <a:cs typeface="Times New Roman" panose="02020603050405020304" pitchFamily="18" charset="0"/>
            </a:endParaRPr>
          </a:p>
        </p:txBody>
      </p:sp>
      <p:sp>
        <p:nvSpPr>
          <p:cNvPr id="13" name="TextBox 12">
            <a:extLst>
              <a:ext uri="{FF2B5EF4-FFF2-40B4-BE49-F238E27FC236}">
                <a16:creationId xmlns:a16="http://schemas.microsoft.com/office/drawing/2014/main" id="{D82A587A-C25E-3A4C-87D6-A1C3432C327C}"/>
              </a:ext>
            </a:extLst>
          </p:cNvPr>
          <p:cNvSpPr txBox="1"/>
          <p:nvPr/>
        </p:nvSpPr>
        <p:spPr>
          <a:xfrm>
            <a:off x="21534" y="3135634"/>
            <a:ext cx="6774898" cy="461665"/>
          </a:xfrm>
          <a:prstGeom prst="rect">
            <a:avLst/>
          </a:prstGeom>
          <a:noFill/>
        </p:spPr>
        <p:txBody>
          <a:bodyPr wrap="square" rtlCol="0">
            <a:spAutoFit/>
          </a:bodyPr>
          <a:lstStyle/>
          <a:p>
            <a:r>
              <a:rPr lang="en-AU" sz="2400" dirty="0">
                <a:solidFill>
                  <a:srgbClr val="FFFF00"/>
                </a:solidFill>
                <a:latin typeface="Times New Roman" panose="02020603050405020304" pitchFamily="18" charset="0"/>
                <a:cs typeface="Times New Roman" panose="02020603050405020304" pitchFamily="18" charset="0"/>
              </a:rPr>
              <a:t>Grasping for power &amp; Influence destroys a church</a:t>
            </a:r>
            <a:endParaRPr lang="en-AU" sz="2400" u="sng" dirty="0">
              <a:solidFill>
                <a:srgbClr val="FFFF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354672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358903"/>
          </a:xfrm>
          <a:prstGeom prst="rect">
            <a:avLst/>
          </a:prstGeom>
          <a:noFill/>
          <a:ln w="9525">
            <a:noFill/>
            <a:miter lim="800000"/>
            <a:headEnd/>
            <a:tailEnd/>
          </a:ln>
        </p:spPr>
        <p:txBody>
          <a:bodyPr wrap="square">
            <a:prstTxWarp prst="textNoShape">
              <a:avLst/>
            </a:prstTxWarp>
            <a:spAutoFit/>
          </a:bodyPr>
          <a:lstStyle/>
          <a:p>
            <a:pPr>
              <a:lnSpc>
                <a:spcPct val="115000"/>
              </a:lnSpc>
              <a:spcAft>
                <a:spcPts val="0"/>
              </a:spcAft>
            </a:pPr>
            <a:r>
              <a:rPr lang="en-AU" sz="3000" b="1" baseline="30000" dirty="0">
                <a:solidFill>
                  <a:schemeClr val="bg1"/>
                </a:solidFill>
                <a:latin typeface="Times New Roman" panose="02020603050405020304" pitchFamily="18" charset="0"/>
                <a:ea typeface="Arial" panose="020B0604020202020204" pitchFamily="34" charset="0"/>
              </a:rPr>
              <a:t>32 </a:t>
            </a:r>
            <a:r>
              <a:rPr lang="en-AU" sz="3000" dirty="0">
                <a:solidFill>
                  <a:schemeClr val="bg1"/>
                </a:solidFill>
                <a:latin typeface="Times New Roman" panose="02020603050405020304" pitchFamily="18" charset="0"/>
                <a:ea typeface="Arial" panose="020B0604020202020204" pitchFamily="34" charset="0"/>
              </a:rPr>
              <a:t>And they were on the road, going up to Jerusalem, and Jesus was walking ahead of them.  And they were amazed, and those who followed were afraid.  And taking the twelve again, he began to tell them what was to happen to him, </a:t>
            </a:r>
            <a:r>
              <a:rPr lang="en-AU" sz="3000" b="1" baseline="30000" dirty="0">
                <a:solidFill>
                  <a:schemeClr val="bg1"/>
                </a:solidFill>
                <a:latin typeface="Times New Roman" panose="02020603050405020304" pitchFamily="18" charset="0"/>
                <a:ea typeface="Arial" panose="020B0604020202020204" pitchFamily="34" charset="0"/>
              </a:rPr>
              <a:t>33 </a:t>
            </a:r>
            <a:r>
              <a:rPr lang="en-AU" sz="3000" dirty="0">
                <a:solidFill>
                  <a:schemeClr val="bg1"/>
                </a:solidFill>
                <a:latin typeface="Times New Roman" panose="02020603050405020304" pitchFamily="18" charset="0"/>
                <a:ea typeface="Arial" panose="020B0604020202020204" pitchFamily="34" charset="0"/>
              </a:rPr>
              <a:t>saying, “See, we are going up to Jerusalem, and the Son of Man will be delivered over to the chief priests and the scribes, and they will condemn him to death and deliver him over to the Gentiles.  </a:t>
            </a:r>
            <a:r>
              <a:rPr lang="en-AU" sz="3000" b="1" baseline="30000" dirty="0">
                <a:solidFill>
                  <a:schemeClr val="bg1"/>
                </a:solidFill>
                <a:latin typeface="Times New Roman" panose="02020603050405020304" pitchFamily="18" charset="0"/>
                <a:ea typeface="Arial" panose="020B0604020202020204" pitchFamily="34" charset="0"/>
              </a:rPr>
              <a:t>34 </a:t>
            </a:r>
            <a:r>
              <a:rPr lang="en-AU" sz="3000" dirty="0">
                <a:solidFill>
                  <a:schemeClr val="bg1"/>
                </a:solidFill>
                <a:latin typeface="Times New Roman" panose="02020603050405020304" pitchFamily="18" charset="0"/>
                <a:ea typeface="Arial" panose="020B0604020202020204" pitchFamily="34" charset="0"/>
              </a:rPr>
              <a:t>And they will mock him and spit on him, and flog him and kill him. And after three days he will rise.”</a:t>
            </a:r>
            <a:endParaRPr lang="en-GB" sz="3000" dirty="0">
              <a:solidFill>
                <a:schemeClr val="bg1"/>
              </a:solidFill>
              <a:effectLst/>
              <a:latin typeface="Times New Roman" charset="0"/>
              <a:ea typeface="Times New Roman" charset="0"/>
              <a:cs typeface="Times New Roman" charset="0"/>
            </a:endParaRPr>
          </a:p>
        </p:txBody>
      </p:sp>
    </p:spTree>
    <p:extLst>
      <p:ext uri="{BB962C8B-B14F-4D97-AF65-F5344CB8AC3E}">
        <p14:creationId xmlns:p14="http://schemas.microsoft.com/office/powerpoint/2010/main" val="22787475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4827988"/>
          </a:xfrm>
          <a:prstGeom prst="rect">
            <a:avLst/>
          </a:prstGeom>
          <a:noFill/>
          <a:ln w="9525">
            <a:noFill/>
            <a:miter lim="800000"/>
            <a:headEnd/>
            <a:tailEnd/>
          </a:ln>
        </p:spPr>
        <p:txBody>
          <a:bodyPr wrap="square">
            <a:prstTxWarp prst="textNoShape">
              <a:avLst/>
            </a:prstTxWarp>
            <a:spAutoFit/>
          </a:bodyPr>
          <a:lstStyle/>
          <a:p>
            <a:pPr>
              <a:lnSpc>
                <a:spcPct val="115000"/>
              </a:lnSpc>
              <a:spcAft>
                <a:spcPts val="0"/>
              </a:spcAft>
            </a:pPr>
            <a:r>
              <a:rPr lang="en-AU" sz="3000" b="1" baseline="30000" dirty="0">
                <a:solidFill>
                  <a:schemeClr val="bg1"/>
                </a:solidFill>
                <a:latin typeface="Times New Roman" panose="02020603050405020304" pitchFamily="18" charset="0"/>
                <a:ea typeface="Arial" panose="020B0604020202020204" pitchFamily="34" charset="0"/>
              </a:rPr>
              <a:t>35 </a:t>
            </a:r>
            <a:r>
              <a:rPr lang="en-AU" sz="3000" dirty="0">
                <a:solidFill>
                  <a:schemeClr val="bg1"/>
                </a:solidFill>
                <a:latin typeface="Times New Roman" panose="02020603050405020304" pitchFamily="18" charset="0"/>
                <a:ea typeface="Arial" panose="020B0604020202020204" pitchFamily="34" charset="0"/>
              </a:rPr>
              <a:t>And James and John, the sons of Zebedee, came up to him and said to him, “Teacher, we want you to do for us whatever we ask of you.”  </a:t>
            </a:r>
            <a:r>
              <a:rPr lang="en-AU" sz="3000" b="1" baseline="30000" dirty="0">
                <a:solidFill>
                  <a:schemeClr val="bg1"/>
                </a:solidFill>
                <a:latin typeface="Times New Roman" panose="02020603050405020304" pitchFamily="18" charset="0"/>
                <a:ea typeface="Arial" panose="020B0604020202020204" pitchFamily="34" charset="0"/>
              </a:rPr>
              <a:t>36 </a:t>
            </a:r>
            <a:r>
              <a:rPr lang="en-AU" sz="3000" dirty="0">
                <a:solidFill>
                  <a:schemeClr val="bg1"/>
                </a:solidFill>
                <a:latin typeface="Times New Roman" panose="02020603050405020304" pitchFamily="18" charset="0"/>
                <a:ea typeface="Arial" panose="020B0604020202020204" pitchFamily="34" charset="0"/>
              </a:rPr>
              <a:t>And he said to them, “What do you want me to do for you?”  </a:t>
            </a:r>
            <a:r>
              <a:rPr lang="en-AU" sz="3000" b="1" baseline="30000" dirty="0">
                <a:solidFill>
                  <a:schemeClr val="bg1"/>
                </a:solidFill>
                <a:latin typeface="Times New Roman" panose="02020603050405020304" pitchFamily="18" charset="0"/>
                <a:ea typeface="Arial" panose="020B0604020202020204" pitchFamily="34" charset="0"/>
              </a:rPr>
              <a:t>37 </a:t>
            </a:r>
            <a:r>
              <a:rPr lang="en-AU" sz="3000" dirty="0">
                <a:solidFill>
                  <a:schemeClr val="bg1"/>
                </a:solidFill>
                <a:latin typeface="Times New Roman" panose="02020603050405020304" pitchFamily="18" charset="0"/>
                <a:ea typeface="Arial" panose="020B0604020202020204" pitchFamily="34" charset="0"/>
              </a:rPr>
              <a:t>And they said to him, “Grant us to sit, one at your right hand and one at your left, in your glory.”  </a:t>
            </a:r>
            <a:r>
              <a:rPr lang="en-AU" sz="3000" b="1" baseline="30000" dirty="0">
                <a:solidFill>
                  <a:schemeClr val="bg1"/>
                </a:solidFill>
                <a:latin typeface="Times New Roman" panose="02020603050405020304" pitchFamily="18" charset="0"/>
                <a:ea typeface="Arial" panose="020B0604020202020204" pitchFamily="34" charset="0"/>
              </a:rPr>
              <a:t>38 </a:t>
            </a:r>
            <a:r>
              <a:rPr lang="en-AU" sz="3000" dirty="0">
                <a:solidFill>
                  <a:schemeClr val="bg1"/>
                </a:solidFill>
                <a:latin typeface="Times New Roman" panose="02020603050405020304" pitchFamily="18" charset="0"/>
                <a:ea typeface="Arial" panose="020B0604020202020204" pitchFamily="34" charset="0"/>
              </a:rPr>
              <a:t>Jesus said to them, “You do not know what you are asking.  Are you able to drink the cup that I drink, or to be baptised with the baptism with which I am baptised?”  </a:t>
            </a:r>
            <a:r>
              <a:rPr lang="en-AU" sz="3000" b="1" baseline="30000" dirty="0">
                <a:solidFill>
                  <a:schemeClr val="bg1"/>
                </a:solidFill>
                <a:latin typeface="Times New Roman" panose="02020603050405020304" pitchFamily="18" charset="0"/>
                <a:ea typeface="Arial" panose="020B0604020202020204" pitchFamily="34" charset="0"/>
              </a:rPr>
              <a:t>39 </a:t>
            </a:r>
            <a:r>
              <a:rPr lang="en-AU" sz="3000" dirty="0">
                <a:solidFill>
                  <a:schemeClr val="bg1"/>
                </a:solidFill>
                <a:latin typeface="Times New Roman" panose="02020603050405020304" pitchFamily="18" charset="0"/>
                <a:ea typeface="Arial" panose="020B0604020202020204" pitchFamily="34" charset="0"/>
              </a:rPr>
              <a:t>And they said to him, “We are able.”</a:t>
            </a:r>
            <a:endParaRPr lang="en-GB" sz="3000" dirty="0">
              <a:solidFill>
                <a:schemeClr val="bg1"/>
              </a:solidFill>
              <a:effectLst/>
              <a:latin typeface="Times New Roman" charset="0"/>
              <a:ea typeface="Times New Roman" charset="0"/>
              <a:cs typeface="Times New Roman" charset="0"/>
            </a:endParaRPr>
          </a:p>
        </p:txBody>
      </p:sp>
    </p:spTree>
    <p:extLst>
      <p:ext uri="{BB962C8B-B14F-4D97-AF65-F5344CB8AC3E}">
        <p14:creationId xmlns:p14="http://schemas.microsoft.com/office/powerpoint/2010/main" val="29047033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3235245"/>
          </a:xfrm>
          <a:prstGeom prst="rect">
            <a:avLst/>
          </a:prstGeom>
          <a:noFill/>
          <a:ln w="9525">
            <a:noFill/>
            <a:miter lim="800000"/>
            <a:headEnd/>
            <a:tailEnd/>
          </a:ln>
        </p:spPr>
        <p:txBody>
          <a:bodyPr wrap="square">
            <a:prstTxWarp prst="textNoShape">
              <a:avLst/>
            </a:prstTxWarp>
            <a:spAutoFit/>
          </a:bodyPr>
          <a:lstStyle/>
          <a:p>
            <a:pPr indent="152400">
              <a:lnSpc>
                <a:spcPct val="115000"/>
              </a:lnSpc>
              <a:spcAft>
                <a:spcPts val="0"/>
              </a:spcAft>
            </a:pPr>
            <a:r>
              <a:rPr lang="en-AU" sz="3000" dirty="0">
                <a:solidFill>
                  <a:schemeClr val="bg1"/>
                </a:solidFill>
                <a:latin typeface="Times New Roman" panose="02020603050405020304" pitchFamily="18" charset="0"/>
                <a:ea typeface="Arial" panose="020B0604020202020204" pitchFamily="34" charset="0"/>
              </a:rPr>
              <a:t>And Jesus said to them, “The cup that I drink you will drink, and with the baptism with which I am baptised, you will be baptised, </a:t>
            </a:r>
            <a:r>
              <a:rPr lang="en-AU" sz="3000" b="1" baseline="30000" dirty="0">
                <a:solidFill>
                  <a:schemeClr val="bg1"/>
                </a:solidFill>
                <a:latin typeface="Times New Roman" panose="02020603050405020304" pitchFamily="18" charset="0"/>
                <a:ea typeface="Arial" panose="020B0604020202020204" pitchFamily="34" charset="0"/>
              </a:rPr>
              <a:t>40 </a:t>
            </a:r>
            <a:r>
              <a:rPr lang="en-AU" sz="3000" dirty="0">
                <a:solidFill>
                  <a:schemeClr val="bg1"/>
                </a:solidFill>
                <a:latin typeface="Times New Roman" panose="02020603050405020304" pitchFamily="18" charset="0"/>
                <a:ea typeface="Arial" panose="020B0604020202020204" pitchFamily="34" charset="0"/>
              </a:rPr>
              <a:t>but to sit at my right hand or at my left is not mine to grant, but it is for those for whom it has been prepared.”  </a:t>
            </a:r>
            <a:r>
              <a:rPr lang="en-AU" sz="3000" b="1" baseline="30000" dirty="0">
                <a:solidFill>
                  <a:schemeClr val="bg1"/>
                </a:solidFill>
                <a:latin typeface="Times New Roman" panose="02020603050405020304" pitchFamily="18" charset="0"/>
                <a:ea typeface="Arial" panose="020B0604020202020204" pitchFamily="34" charset="0"/>
              </a:rPr>
              <a:t>41 </a:t>
            </a:r>
            <a:r>
              <a:rPr lang="en-AU" sz="3000" dirty="0">
                <a:solidFill>
                  <a:schemeClr val="bg1"/>
                </a:solidFill>
                <a:latin typeface="Times New Roman" panose="02020603050405020304" pitchFamily="18" charset="0"/>
                <a:ea typeface="Arial" panose="020B0604020202020204" pitchFamily="34" charset="0"/>
              </a:rPr>
              <a:t>And when the ten heard it, they began to be indignant at James and John.</a:t>
            </a:r>
            <a:endParaRPr lang="en-GB" sz="3000" dirty="0">
              <a:solidFill>
                <a:schemeClr val="bg1"/>
              </a:solidFill>
              <a:effectLst/>
              <a:latin typeface="Times New Roman" charset="0"/>
              <a:ea typeface="Times New Roman" charset="0"/>
              <a:cs typeface="Times New Roman" charset="0"/>
            </a:endParaRPr>
          </a:p>
        </p:txBody>
      </p:sp>
    </p:spTree>
    <p:extLst>
      <p:ext uri="{BB962C8B-B14F-4D97-AF65-F5344CB8AC3E}">
        <p14:creationId xmlns:p14="http://schemas.microsoft.com/office/powerpoint/2010/main" val="38827009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143716"/>
          </a:xfrm>
          <a:prstGeom prst="rect">
            <a:avLst/>
          </a:prstGeom>
          <a:noFill/>
          <a:ln w="9525">
            <a:noFill/>
            <a:miter lim="800000"/>
            <a:headEnd/>
            <a:tailEnd/>
          </a:ln>
        </p:spPr>
        <p:txBody>
          <a:bodyPr wrap="square">
            <a:prstTxWarp prst="textNoShape">
              <a:avLst/>
            </a:prstTxWarp>
            <a:spAutoFit/>
          </a:bodyPr>
          <a:lstStyle/>
          <a:p>
            <a:pPr indent="152400">
              <a:lnSpc>
                <a:spcPct val="115000"/>
              </a:lnSpc>
              <a:spcAft>
                <a:spcPts val="0"/>
              </a:spcAft>
            </a:pPr>
            <a:r>
              <a:rPr lang="en-AU" sz="3200" b="1" baseline="30000" dirty="0">
                <a:solidFill>
                  <a:schemeClr val="bg1"/>
                </a:solidFill>
                <a:latin typeface="Times New Roman" panose="02020603050405020304" pitchFamily="18" charset="0"/>
                <a:ea typeface="Arial" panose="020B0604020202020204" pitchFamily="34" charset="0"/>
              </a:rPr>
              <a:t>42 </a:t>
            </a:r>
            <a:r>
              <a:rPr lang="en-AU" sz="3200" dirty="0">
                <a:solidFill>
                  <a:schemeClr val="bg1"/>
                </a:solidFill>
                <a:latin typeface="Times New Roman" panose="02020603050405020304" pitchFamily="18" charset="0"/>
                <a:ea typeface="Arial" panose="020B0604020202020204" pitchFamily="34" charset="0"/>
              </a:rPr>
              <a:t>And Jesus called them to him and said to them, “You know that those who are considered rulers of the Gentiles lord it over them, and their great ones exercise authority over them.  </a:t>
            </a:r>
            <a:r>
              <a:rPr lang="en-AU" sz="3200" b="1" baseline="30000" dirty="0">
                <a:solidFill>
                  <a:schemeClr val="bg1"/>
                </a:solidFill>
                <a:latin typeface="Times New Roman" panose="02020603050405020304" pitchFamily="18" charset="0"/>
                <a:ea typeface="Arial" panose="020B0604020202020204" pitchFamily="34" charset="0"/>
              </a:rPr>
              <a:t>43 </a:t>
            </a:r>
            <a:r>
              <a:rPr lang="en-AU" sz="3200" dirty="0">
                <a:solidFill>
                  <a:schemeClr val="bg1"/>
                </a:solidFill>
                <a:latin typeface="Times New Roman" panose="02020603050405020304" pitchFamily="18" charset="0"/>
                <a:ea typeface="Arial" panose="020B0604020202020204" pitchFamily="34" charset="0"/>
              </a:rPr>
              <a:t>But it shall not be so among you.  But whoever would be great among you must be your servant, </a:t>
            </a:r>
            <a:r>
              <a:rPr lang="en-AU" sz="3200" b="1" baseline="30000" dirty="0">
                <a:solidFill>
                  <a:schemeClr val="bg1"/>
                </a:solidFill>
                <a:latin typeface="Times New Roman" panose="02020603050405020304" pitchFamily="18" charset="0"/>
                <a:ea typeface="Arial" panose="020B0604020202020204" pitchFamily="34" charset="0"/>
              </a:rPr>
              <a:t>44 </a:t>
            </a:r>
            <a:r>
              <a:rPr lang="en-AU" sz="3200" dirty="0">
                <a:solidFill>
                  <a:schemeClr val="bg1"/>
                </a:solidFill>
                <a:latin typeface="Times New Roman" panose="02020603050405020304" pitchFamily="18" charset="0"/>
                <a:ea typeface="Arial" panose="020B0604020202020204" pitchFamily="34" charset="0"/>
              </a:rPr>
              <a:t>and whoever would be first among you must be slave of all.  </a:t>
            </a:r>
            <a:r>
              <a:rPr lang="en-AU" sz="3200" b="1" baseline="30000" dirty="0">
                <a:solidFill>
                  <a:schemeClr val="bg1"/>
                </a:solidFill>
                <a:latin typeface="Times New Roman" panose="02020603050405020304" pitchFamily="18" charset="0"/>
                <a:ea typeface="Arial" panose="020B0604020202020204" pitchFamily="34" charset="0"/>
              </a:rPr>
              <a:t>45 </a:t>
            </a:r>
            <a:r>
              <a:rPr lang="en-AU" sz="3200" dirty="0">
                <a:solidFill>
                  <a:schemeClr val="bg1"/>
                </a:solidFill>
                <a:latin typeface="Times New Roman" panose="02020603050405020304" pitchFamily="18" charset="0"/>
                <a:ea typeface="Arial" panose="020B0604020202020204" pitchFamily="34" charset="0"/>
              </a:rPr>
              <a:t>For even the Son of Man came not to be served but to serve, and to give his life as a ransom for many.”</a:t>
            </a:r>
            <a:endParaRPr lang="en-GB" sz="3200" dirty="0">
              <a:solidFill>
                <a:schemeClr val="bg1"/>
              </a:solidFill>
              <a:effectLst/>
              <a:latin typeface="Times New Roman" charset="0"/>
              <a:ea typeface="Times New Roman" charset="0"/>
              <a:cs typeface="Times New Roman" charset="0"/>
            </a:endParaRPr>
          </a:p>
        </p:txBody>
      </p:sp>
    </p:spTree>
    <p:extLst>
      <p:ext uri="{BB962C8B-B14F-4D97-AF65-F5344CB8AC3E}">
        <p14:creationId xmlns:p14="http://schemas.microsoft.com/office/powerpoint/2010/main" val="26761754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a:extLst>
              <a:ext uri="{FF2B5EF4-FFF2-40B4-BE49-F238E27FC236}">
                <a16:creationId xmlns:a16="http://schemas.microsoft.com/office/drawing/2014/main" id="{34D1EEB0-E8BC-1347-8A18-215AF12FE040}"/>
              </a:ext>
            </a:extLst>
          </p:cNvPr>
          <p:cNvSpPr txBox="1"/>
          <p:nvPr/>
        </p:nvSpPr>
        <p:spPr>
          <a:xfrm>
            <a:off x="5508104" y="49089"/>
            <a:ext cx="3672408" cy="400110"/>
          </a:xfrm>
          <a:prstGeom prst="rect">
            <a:avLst/>
          </a:prstGeom>
          <a:noFill/>
        </p:spPr>
        <p:txBody>
          <a:bodyPr wrap="square" rtlCol="0">
            <a:spAutoFit/>
          </a:bodyPr>
          <a:lstStyle/>
          <a:p>
            <a:pPr>
              <a:spcAft>
                <a:spcPts val="300"/>
              </a:spcAft>
            </a:pPr>
            <a:r>
              <a:rPr lang="en-AU" sz="2000" dirty="0">
                <a:solidFill>
                  <a:schemeClr val="bg1"/>
                </a:solidFill>
                <a:latin typeface="Times New Roman" charset="0"/>
                <a:ea typeface="Times New Roman" charset="0"/>
                <a:cs typeface="Times New Roman" charset="0"/>
              </a:rPr>
              <a:t>Denying Self.  Putting others first.</a:t>
            </a:r>
          </a:p>
        </p:txBody>
      </p:sp>
      <p:sp>
        <p:nvSpPr>
          <p:cNvPr id="9" name="TextBox 8">
            <a:extLst>
              <a:ext uri="{FF2B5EF4-FFF2-40B4-BE49-F238E27FC236}">
                <a16:creationId xmlns:a16="http://schemas.microsoft.com/office/drawing/2014/main" id="{278E6980-1FEC-F942-BDDC-888A64E91583}"/>
              </a:ext>
            </a:extLst>
          </p:cNvPr>
          <p:cNvSpPr txBox="1"/>
          <p:nvPr/>
        </p:nvSpPr>
        <p:spPr>
          <a:xfrm>
            <a:off x="23951" y="18312"/>
            <a:ext cx="5628169" cy="461665"/>
          </a:xfrm>
          <a:prstGeom prst="rect">
            <a:avLst/>
          </a:prstGeom>
          <a:noFill/>
        </p:spPr>
        <p:txBody>
          <a:bodyPr wrap="square" rtlCol="0">
            <a:spAutoFit/>
          </a:bodyPr>
          <a:lstStyle/>
          <a:p>
            <a:pPr marL="312738" indent="-312738" algn="ctr"/>
            <a:r>
              <a:rPr lang="en-AU" sz="2400" b="1" dirty="0">
                <a:solidFill>
                  <a:srgbClr val="FFFF00"/>
                </a:solidFill>
                <a:latin typeface="Times New Roman" panose="02020603050405020304" pitchFamily="18" charset="0"/>
                <a:cs typeface="Times New Roman" panose="02020603050405020304" pitchFamily="18" charset="0"/>
              </a:rPr>
              <a:t>Serving Each Other in the Name of Jesus</a:t>
            </a:r>
          </a:p>
        </p:txBody>
      </p:sp>
      <p:sp>
        <p:nvSpPr>
          <p:cNvPr id="2" name="Rectangle 1">
            <a:extLst>
              <a:ext uri="{FF2B5EF4-FFF2-40B4-BE49-F238E27FC236}">
                <a16:creationId xmlns:a16="http://schemas.microsoft.com/office/drawing/2014/main" id="{92B69EF1-5B89-D543-92E8-CA1764CCE9A2}"/>
              </a:ext>
            </a:extLst>
          </p:cNvPr>
          <p:cNvSpPr/>
          <p:nvPr/>
        </p:nvSpPr>
        <p:spPr>
          <a:xfrm>
            <a:off x="44091" y="1954127"/>
            <a:ext cx="9044176" cy="677108"/>
          </a:xfrm>
          <a:prstGeom prst="rect">
            <a:avLst/>
          </a:prstGeom>
          <a:solidFill>
            <a:schemeClr val="bg1"/>
          </a:solidFill>
        </p:spPr>
        <p:txBody>
          <a:bodyPr wrap="square">
            <a:spAutoFit/>
          </a:bodyPr>
          <a:lstStyle/>
          <a:p>
            <a:r>
              <a:rPr lang="en-AU" b="1" baseline="30000" dirty="0">
                <a:latin typeface="Comic Sans MS" panose="030F0902030302020204" pitchFamily="66" charset="0"/>
              </a:rPr>
              <a:t>32 </a:t>
            </a:r>
            <a:r>
              <a:rPr lang="en-AU" dirty="0">
                <a:latin typeface="Comic Sans MS" panose="030F0902030302020204" pitchFamily="66" charset="0"/>
              </a:rPr>
              <a:t>And they were on the road, going up to Jerusalem, and Jesus was walking ahead of them.  And they were amazed, and those who followed were afraid.</a:t>
            </a:r>
            <a:endParaRPr lang="en-AU" sz="2000" dirty="0">
              <a:solidFill>
                <a:srgbClr val="FF0000"/>
              </a:solidFill>
              <a:latin typeface="Comic Sans MS" panose="030F0902030302020204" pitchFamily="66" charset="0"/>
            </a:endParaRPr>
          </a:p>
        </p:txBody>
      </p:sp>
      <p:sp>
        <p:nvSpPr>
          <p:cNvPr id="15" name="TextBox 14">
            <a:extLst>
              <a:ext uri="{FF2B5EF4-FFF2-40B4-BE49-F238E27FC236}">
                <a16:creationId xmlns:a16="http://schemas.microsoft.com/office/drawing/2014/main" id="{1947FCA7-4391-1D43-A8CC-640B33597925}"/>
              </a:ext>
            </a:extLst>
          </p:cNvPr>
          <p:cNvSpPr txBox="1"/>
          <p:nvPr/>
        </p:nvSpPr>
        <p:spPr>
          <a:xfrm>
            <a:off x="44091" y="394988"/>
            <a:ext cx="8748464" cy="400110"/>
          </a:xfrm>
          <a:prstGeom prst="rect">
            <a:avLst/>
          </a:prstGeom>
          <a:noFill/>
        </p:spPr>
        <p:txBody>
          <a:bodyPr wrap="square" rtlCol="0">
            <a:spAutoFit/>
          </a:bodyPr>
          <a:lstStyle/>
          <a:p>
            <a:pPr marL="342900" indent="-342900">
              <a:spcAft>
                <a:spcPts val="300"/>
              </a:spcAft>
              <a:buFont typeface="Arial" panose="020B0604020202020204" pitchFamily="34" charset="0"/>
              <a:buChar char="•"/>
            </a:pPr>
            <a:r>
              <a:rPr lang="en-AU" sz="2000" dirty="0">
                <a:solidFill>
                  <a:schemeClr val="bg1"/>
                </a:solidFill>
                <a:latin typeface="Times New Roman" charset="0"/>
                <a:ea typeface="Times New Roman" charset="0"/>
                <a:cs typeface="Times New Roman" charset="0"/>
              </a:rPr>
              <a:t>As Jesus approached Jerusalem, He was knowingly heading into danger</a:t>
            </a:r>
          </a:p>
        </p:txBody>
      </p:sp>
    </p:spTree>
    <p:extLst>
      <p:ext uri="{BB962C8B-B14F-4D97-AF65-F5344CB8AC3E}">
        <p14:creationId xmlns:p14="http://schemas.microsoft.com/office/powerpoint/2010/main" val="2805186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2" grpId="0" animBg="1"/>
      <p:bldP spid="1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a:extLst>
              <a:ext uri="{FF2B5EF4-FFF2-40B4-BE49-F238E27FC236}">
                <a16:creationId xmlns:a16="http://schemas.microsoft.com/office/drawing/2014/main" id="{34D1EEB0-E8BC-1347-8A18-215AF12FE040}"/>
              </a:ext>
            </a:extLst>
          </p:cNvPr>
          <p:cNvSpPr txBox="1"/>
          <p:nvPr/>
        </p:nvSpPr>
        <p:spPr>
          <a:xfrm>
            <a:off x="5508104" y="49089"/>
            <a:ext cx="3672408" cy="400110"/>
          </a:xfrm>
          <a:prstGeom prst="rect">
            <a:avLst/>
          </a:prstGeom>
          <a:noFill/>
        </p:spPr>
        <p:txBody>
          <a:bodyPr wrap="square" rtlCol="0">
            <a:spAutoFit/>
          </a:bodyPr>
          <a:lstStyle/>
          <a:p>
            <a:pPr>
              <a:spcAft>
                <a:spcPts val="300"/>
              </a:spcAft>
            </a:pPr>
            <a:r>
              <a:rPr lang="en-AU" sz="2000" dirty="0">
                <a:solidFill>
                  <a:schemeClr val="bg1"/>
                </a:solidFill>
                <a:latin typeface="Times New Roman" charset="0"/>
                <a:ea typeface="Times New Roman" charset="0"/>
                <a:cs typeface="Times New Roman" charset="0"/>
              </a:rPr>
              <a:t>Denying Self.  Putting others first.</a:t>
            </a:r>
          </a:p>
        </p:txBody>
      </p:sp>
      <p:sp>
        <p:nvSpPr>
          <p:cNvPr id="9" name="TextBox 8">
            <a:extLst>
              <a:ext uri="{FF2B5EF4-FFF2-40B4-BE49-F238E27FC236}">
                <a16:creationId xmlns:a16="http://schemas.microsoft.com/office/drawing/2014/main" id="{278E6980-1FEC-F942-BDDC-888A64E91583}"/>
              </a:ext>
            </a:extLst>
          </p:cNvPr>
          <p:cNvSpPr txBox="1"/>
          <p:nvPr/>
        </p:nvSpPr>
        <p:spPr>
          <a:xfrm>
            <a:off x="23951" y="18312"/>
            <a:ext cx="5628169" cy="461665"/>
          </a:xfrm>
          <a:prstGeom prst="rect">
            <a:avLst/>
          </a:prstGeom>
          <a:noFill/>
        </p:spPr>
        <p:txBody>
          <a:bodyPr wrap="square" rtlCol="0">
            <a:spAutoFit/>
          </a:bodyPr>
          <a:lstStyle/>
          <a:p>
            <a:pPr marL="312738" indent="-312738" algn="ctr"/>
            <a:r>
              <a:rPr lang="en-AU" sz="2400" b="1" dirty="0">
                <a:solidFill>
                  <a:srgbClr val="FFFF00"/>
                </a:solidFill>
                <a:latin typeface="Times New Roman" panose="02020603050405020304" pitchFamily="18" charset="0"/>
                <a:cs typeface="Times New Roman" panose="02020603050405020304" pitchFamily="18" charset="0"/>
              </a:rPr>
              <a:t>Serving Each Other in the Name of Jesus</a:t>
            </a:r>
          </a:p>
        </p:txBody>
      </p:sp>
      <p:sp>
        <p:nvSpPr>
          <p:cNvPr id="2" name="Rectangle 1">
            <a:extLst>
              <a:ext uri="{FF2B5EF4-FFF2-40B4-BE49-F238E27FC236}">
                <a16:creationId xmlns:a16="http://schemas.microsoft.com/office/drawing/2014/main" id="{92B69EF1-5B89-D543-92E8-CA1764CCE9A2}"/>
              </a:ext>
            </a:extLst>
          </p:cNvPr>
          <p:cNvSpPr/>
          <p:nvPr/>
        </p:nvSpPr>
        <p:spPr>
          <a:xfrm>
            <a:off x="26549" y="1921396"/>
            <a:ext cx="9044176" cy="1231106"/>
          </a:xfrm>
          <a:prstGeom prst="rect">
            <a:avLst/>
          </a:prstGeom>
          <a:solidFill>
            <a:schemeClr val="bg1"/>
          </a:solidFill>
        </p:spPr>
        <p:txBody>
          <a:bodyPr wrap="square">
            <a:spAutoFit/>
          </a:bodyPr>
          <a:lstStyle/>
          <a:p>
            <a:r>
              <a:rPr lang="en-AU" dirty="0">
                <a:solidFill>
                  <a:srgbClr val="FF0000"/>
                </a:solidFill>
                <a:latin typeface="Comic Sans MS" panose="030F0902030302020204" pitchFamily="66" charset="0"/>
                <a:ea typeface="Arial" panose="020B0604020202020204" pitchFamily="34" charset="0"/>
              </a:rPr>
              <a:t>“See, we are going up to Jerusalem, and the Son of Man will be delivered over to the chief priests and the scribes, and they will condemn him to death and deliver him over to the Gentiles.</a:t>
            </a:r>
            <a:r>
              <a:rPr lang="en-AU" dirty="0">
                <a:latin typeface="Comic Sans MS" panose="030F0902030302020204" pitchFamily="66" charset="0"/>
                <a:ea typeface="Arial" panose="020B0604020202020204" pitchFamily="34" charset="0"/>
              </a:rPr>
              <a:t>  </a:t>
            </a:r>
            <a:r>
              <a:rPr lang="en-AU" b="1" baseline="30000" dirty="0">
                <a:latin typeface="Comic Sans MS" panose="030F0902030302020204" pitchFamily="66" charset="0"/>
                <a:ea typeface="Arial" panose="020B0604020202020204" pitchFamily="34" charset="0"/>
              </a:rPr>
              <a:t>34 </a:t>
            </a:r>
            <a:r>
              <a:rPr lang="en-AU" dirty="0">
                <a:solidFill>
                  <a:srgbClr val="FF0000"/>
                </a:solidFill>
                <a:latin typeface="Comic Sans MS" panose="030F0902030302020204" pitchFamily="66" charset="0"/>
                <a:ea typeface="Arial" panose="020B0604020202020204" pitchFamily="34" charset="0"/>
              </a:rPr>
              <a:t>And they will mock him and spit on him, and flog him and kill him. And after three days he will rise.”</a:t>
            </a:r>
            <a:r>
              <a:rPr lang="en-AU" dirty="0">
                <a:latin typeface="Comic Sans MS" panose="030F0902030302020204" pitchFamily="66" charset="0"/>
                <a:ea typeface="Arial" panose="020B0604020202020204" pitchFamily="34" charset="0"/>
              </a:rPr>
              <a:t> </a:t>
            </a:r>
            <a:endParaRPr lang="en-AU" sz="2000" dirty="0">
              <a:solidFill>
                <a:srgbClr val="FF0000"/>
              </a:solidFill>
              <a:latin typeface="Comic Sans MS" panose="030F0902030302020204" pitchFamily="66" charset="0"/>
            </a:endParaRPr>
          </a:p>
        </p:txBody>
      </p:sp>
      <p:sp>
        <p:nvSpPr>
          <p:cNvPr id="15" name="TextBox 14">
            <a:extLst>
              <a:ext uri="{FF2B5EF4-FFF2-40B4-BE49-F238E27FC236}">
                <a16:creationId xmlns:a16="http://schemas.microsoft.com/office/drawing/2014/main" id="{1947FCA7-4391-1D43-A8CC-640B33597925}"/>
              </a:ext>
            </a:extLst>
          </p:cNvPr>
          <p:cNvSpPr txBox="1"/>
          <p:nvPr/>
        </p:nvSpPr>
        <p:spPr>
          <a:xfrm>
            <a:off x="44091" y="394988"/>
            <a:ext cx="8748464" cy="1092607"/>
          </a:xfrm>
          <a:prstGeom prst="rect">
            <a:avLst/>
          </a:prstGeom>
          <a:noFill/>
        </p:spPr>
        <p:txBody>
          <a:bodyPr wrap="square" rtlCol="0">
            <a:spAutoFit/>
          </a:bodyPr>
          <a:lstStyle/>
          <a:p>
            <a:pPr marL="342900" indent="-342900">
              <a:spcAft>
                <a:spcPts val="300"/>
              </a:spcAft>
              <a:buFont typeface="Arial" panose="020B0604020202020204" pitchFamily="34" charset="0"/>
              <a:buChar char="•"/>
            </a:pPr>
            <a:r>
              <a:rPr lang="en-AU" sz="2000" dirty="0">
                <a:solidFill>
                  <a:schemeClr val="bg1"/>
                </a:solidFill>
                <a:latin typeface="Times New Roman" charset="0"/>
                <a:ea typeface="Times New Roman" charset="0"/>
                <a:cs typeface="Times New Roman" charset="0"/>
              </a:rPr>
              <a:t>As Jesus approached Jerusalem, He was knowingly heading into danger</a:t>
            </a:r>
          </a:p>
          <a:p>
            <a:pPr marL="342900" indent="-342900">
              <a:spcAft>
                <a:spcPts val="300"/>
              </a:spcAft>
              <a:buFont typeface="Arial" panose="020B0604020202020204" pitchFamily="34" charset="0"/>
              <a:buChar char="•"/>
            </a:pPr>
            <a:r>
              <a:rPr lang="en-AU" sz="2000" dirty="0">
                <a:solidFill>
                  <a:schemeClr val="bg1"/>
                </a:solidFill>
                <a:latin typeface="Times New Roman" charset="0"/>
                <a:ea typeface="Times New Roman" charset="0"/>
                <a:cs typeface="Times New Roman" charset="0"/>
              </a:rPr>
              <a:t>For Jesus, the cross was about ‘humiliation’</a:t>
            </a:r>
          </a:p>
          <a:p>
            <a:pPr marL="342900" indent="-342900">
              <a:spcAft>
                <a:spcPts val="300"/>
              </a:spcAft>
              <a:buFont typeface="Arial" panose="020B0604020202020204" pitchFamily="34" charset="0"/>
              <a:buChar char="•"/>
            </a:pPr>
            <a:endParaRPr lang="en-AU" sz="2000" dirty="0">
              <a:solidFill>
                <a:schemeClr val="bg1"/>
              </a:solidFill>
              <a:latin typeface="Times New Roman" charset="0"/>
              <a:ea typeface="Times New Roman" charset="0"/>
              <a:cs typeface="Times New Roman" charset="0"/>
            </a:endParaRPr>
          </a:p>
        </p:txBody>
      </p:sp>
    </p:spTree>
    <p:extLst>
      <p:ext uri="{BB962C8B-B14F-4D97-AF65-F5344CB8AC3E}">
        <p14:creationId xmlns:p14="http://schemas.microsoft.com/office/powerpoint/2010/main" val="16875217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a:extLst>
              <a:ext uri="{FF2B5EF4-FFF2-40B4-BE49-F238E27FC236}">
                <a16:creationId xmlns:a16="http://schemas.microsoft.com/office/drawing/2014/main" id="{34D1EEB0-E8BC-1347-8A18-215AF12FE040}"/>
              </a:ext>
            </a:extLst>
          </p:cNvPr>
          <p:cNvSpPr txBox="1"/>
          <p:nvPr/>
        </p:nvSpPr>
        <p:spPr>
          <a:xfrm>
            <a:off x="5508104" y="49089"/>
            <a:ext cx="3672408" cy="400110"/>
          </a:xfrm>
          <a:prstGeom prst="rect">
            <a:avLst/>
          </a:prstGeom>
          <a:noFill/>
        </p:spPr>
        <p:txBody>
          <a:bodyPr wrap="square" rtlCol="0">
            <a:spAutoFit/>
          </a:bodyPr>
          <a:lstStyle/>
          <a:p>
            <a:pPr>
              <a:spcAft>
                <a:spcPts val="300"/>
              </a:spcAft>
            </a:pPr>
            <a:r>
              <a:rPr lang="en-AU" sz="2000" dirty="0">
                <a:solidFill>
                  <a:schemeClr val="bg1"/>
                </a:solidFill>
                <a:latin typeface="Times New Roman" charset="0"/>
                <a:ea typeface="Times New Roman" charset="0"/>
                <a:cs typeface="Times New Roman" charset="0"/>
              </a:rPr>
              <a:t>Denying Self.  Putting others first.</a:t>
            </a:r>
          </a:p>
        </p:txBody>
      </p:sp>
      <p:sp>
        <p:nvSpPr>
          <p:cNvPr id="9" name="TextBox 8">
            <a:extLst>
              <a:ext uri="{FF2B5EF4-FFF2-40B4-BE49-F238E27FC236}">
                <a16:creationId xmlns:a16="http://schemas.microsoft.com/office/drawing/2014/main" id="{278E6980-1FEC-F942-BDDC-888A64E91583}"/>
              </a:ext>
            </a:extLst>
          </p:cNvPr>
          <p:cNvSpPr txBox="1"/>
          <p:nvPr/>
        </p:nvSpPr>
        <p:spPr>
          <a:xfrm>
            <a:off x="23951" y="18312"/>
            <a:ext cx="5628169" cy="461665"/>
          </a:xfrm>
          <a:prstGeom prst="rect">
            <a:avLst/>
          </a:prstGeom>
          <a:noFill/>
        </p:spPr>
        <p:txBody>
          <a:bodyPr wrap="square" rtlCol="0">
            <a:spAutoFit/>
          </a:bodyPr>
          <a:lstStyle/>
          <a:p>
            <a:pPr marL="312738" indent="-312738" algn="ctr"/>
            <a:r>
              <a:rPr lang="en-AU" sz="2400" b="1" dirty="0">
                <a:solidFill>
                  <a:srgbClr val="FFFF00"/>
                </a:solidFill>
                <a:latin typeface="Times New Roman" panose="02020603050405020304" pitchFamily="18" charset="0"/>
                <a:cs typeface="Times New Roman" panose="02020603050405020304" pitchFamily="18" charset="0"/>
              </a:rPr>
              <a:t>Serving Each Other in the Name of Jesus</a:t>
            </a:r>
          </a:p>
        </p:txBody>
      </p:sp>
      <p:sp>
        <p:nvSpPr>
          <p:cNvPr id="2" name="Rectangle 1">
            <a:extLst>
              <a:ext uri="{FF2B5EF4-FFF2-40B4-BE49-F238E27FC236}">
                <a16:creationId xmlns:a16="http://schemas.microsoft.com/office/drawing/2014/main" id="{92B69EF1-5B89-D543-92E8-CA1764CCE9A2}"/>
              </a:ext>
            </a:extLst>
          </p:cNvPr>
          <p:cNvSpPr/>
          <p:nvPr/>
        </p:nvSpPr>
        <p:spPr>
          <a:xfrm>
            <a:off x="23951" y="3603808"/>
            <a:ext cx="9044176" cy="2062103"/>
          </a:xfrm>
          <a:prstGeom prst="rect">
            <a:avLst/>
          </a:prstGeom>
          <a:solidFill>
            <a:schemeClr val="bg1"/>
          </a:solidFill>
        </p:spPr>
        <p:txBody>
          <a:bodyPr wrap="square">
            <a:spAutoFit/>
          </a:bodyPr>
          <a:lstStyle/>
          <a:p>
            <a:r>
              <a:rPr lang="en-AU" dirty="0">
                <a:latin typeface="Comic Sans MS" panose="030F0902030302020204" pitchFamily="66" charset="0"/>
                <a:ea typeface="Arial" panose="020B0604020202020204" pitchFamily="34" charset="0"/>
              </a:rPr>
              <a:t>“Grant us to sit, one at your right hand and one at your left, in your glory.”  </a:t>
            </a:r>
            <a:r>
              <a:rPr lang="en-AU" b="1" baseline="30000" dirty="0">
                <a:latin typeface="Comic Sans MS" panose="030F0902030302020204" pitchFamily="66" charset="0"/>
                <a:ea typeface="Arial" panose="020B0604020202020204" pitchFamily="34" charset="0"/>
              </a:rPr>
              <a:t>38 </a:t>
            </a:r>
            <a:r>
              <a:rPr lang="en-AU" dirty="0">
                <a:latin typeface="Comic Sans MS" panose="030F0902030302020204" pitchFamily="66" charset="0"/>
                <a:ea typeface="Arial" panose="020B0604020202020204" pitchFamily="34" charset="0"/>
              </a:rPr>
              <a:t>Jesus said to them, </a:t>
            </a:r>
            <a:r>
              <a:rPr lang="en-AU" dirty="0">
                <a:solidFill>
                  <a:srgbClr val="FF0000"/>
                </a:solidFill>
                <a:latin typeface="Comic Sans MS" panose="030F0902030302020204" pitchFamily="66" charset="0"/>
                <a:ea typeface="Arial" panose="020B0604020202020204" pitchFamily="34" charset="0"/>
              </a:rPr>
              <a:t>“You do not know what you are asking.  Are you able to drink the cup that I drink, or to be baptised with the baptism with which I am baptised?” </a:t>
            </a:r>
            <a:r>
              <a:rPr lang="en-AU" dirty="0">
                <a:latin typeface="Comic Sans MS" panose="030F0902030302020204" pitchFamily="66" charset="0"/>
                <a:ea typeface="Arial" panose="020B0604020202020204" pitchFamily="34" charset="0"/>
              </a:rPr>
              <a:t> </a:t>
            </a:r>
            <a:r>
              <a:rPr lang="en-AU" b="1" baseline="30000" dirty="0">
                <a:latin typeface="Comic Sans MS" panose="030F0902030302020204" pitchFamily="66" charset="0"/>
                <a:ea typeface="Arial" panose="020B0604020202020204" pitchFamily="34" charset="0"/>
              </a:rPr>
              <a:t>39 </a:t>
            </a:r>
            <a:r>
              <a:rPr lang="en-AU" dirty="0">
                <a:latin typeface="Comic Sans MS" panose="030F0902030302020204" pitchFamily="66" charset="0"/>
                <a:ea typeface="Arial" panose="020B0604020202020204" pitchFamily="34" charset="0"/>
              </a:rPr>
              <a:t>And they said to him, “We are able.”  And Jesus said to them, </a:t>
            </a:r>
            <a:r>
              <a:rPr lang="en-AU" dirty="0">
                <a:solidFill>
                  <a:srgbClr val="FF0000"/>
                </a:solidFill>
                <a:latin typeface="Comic Sans MS" panose="030F0902030302020204" pitchFamily="66" charset="0"/>
                <a:ea typeface="Arial" panose="020B0604020202020204" pitchFamily="34" charset="0"/>
              </a:rPr>
              <a:t>“The cup that I drink you will drink, and with the baptism with which I am baptised, you will be baptised,</a:t>
            </a:r>
            <a:r>
              <a:rPr lang="en-AU" dirty="0">
                <a:latin typeface="Comic Sans MS" panose="030F0902030302020204" pitchFamily="66" charset="0"/>
                <a:ea typeface="Arial" panose="020B0604020202020204" pitchFamily="34" charset="0"/>
              </a:rPr>
              <a:t> </a:t>
            </a:r>
            <a:r>
              <a:rPr lang="en-AU" b="1" baseline="30000" dirty="0">
                <a:latin typeface="Comic Sans MS" panose="030F0902030302020204" pitchFamily="66" charset="0"/>
                <a:ea typeface="Arial" panose="020B0604020202020204" pitchFamily="34" charset="0"/>
              </a:rPr>
              <a:t>40 </a:t>
            </a:r>
            <a:r>
              <a:rPr lang="en-AU" dirty="0">
                <a:solidFill>
                  <a:srgbClr val="FF0000"/>
                </a:solidFill>
                <a:latin typeface="Comic Sans MS" panose="030F0902030302020204" pitchFamily="66" charset="0"/>
                <a:ea typeface="Arial" panose="020B0604020202020204" pitchFamily="34" charset="0"/>
              </a:rPr>
              <a:t>but to sit at my right hand or at my left is not mine to grant, but it is for those for whom it has been prepared.”</a:t>
            </a:r>
            <a:r>
              <a:rPr lang="en-AU" dirty="0">
                <a:latin typeface="Comic Sans MS" panose="030F0902030302020204" pitchFamily="66" charset="0"/>
              </a:rPr>
              <a:t> </a:t>
            </a:r>
            <a:endParaRPr lang="en-AU" sz="2000" dirty="0">
              <a:solidFill>
                <a:srgbClr val="FF0000"/>
              </a:solidFill>
              <a:latin typeface="Comic Sans MS" panose="030F0902030302020204" pitchFamily="66" charset="0"/>
            </a:endParaRPr>
          </a:p>
        </p:txBody>
      </p:sp>
      <p:sp>
        <p:nvSpPr>
          <p:cNvPr id="15" name="TextBox 14">
            <a:extLst>
              <a:ext uri="{FF2B5EF4-FFF2-40B4-BE49-F238E27FC236}">
                <a16:creationId xmlns:a16="http://schemas.microsoft.com/office/drawing/2014/main" id="{1947FCA7-4391-1D43-A8CC-640B33597925}"/>
              </a:ext>
            </a:extLst>
          </p:cNvPr>
          <p:cNvSpPr txBox="1"/>
          <p:nvPr/>
        </p:nvSpPr>
        <p:spPr>
          <a:xfrm>
            <a:off x="44091" y="394988"/>
            <a:ext cx="8748464" cy="746358"/>
          </a:xfrm>
          <a:prstGeom prst="rect">
            <a:avLst/>
          </a:prstGeom>
          <a:noFill/>
        </p:spPr>
        <p:txBody>
          <a:bodyPr wrap="square" rtlCol="0">
            <a:spAutoFit/>
          </a:bodyPr>
          <a:lstStyle/>
          <a:p>
            <a:pPr marL="342900" indent="-342900">
              <a:spcAft>
                <a:spcPts val="300"/>
              </a:spcAft>
              <a:buFont typeface="Arial" panose="020B0604020202020204" pitchFamily="34" charset="0"/>
              <a:buChar char="•"/>
            </a:pPr>
            <a:r>
              <a:rPr lang="en-AU" sz="2000" dirty="0">
                <a:solidFill>
                  <a:schemeClr val="bg1"/>
                </a:solidFill>
                <a:latin typeface="Times New Roman" charset="0"/>
                <a:ea typeface="Times New Roman" charset="0"/>
                <a:cs typeface="Times New Roman" charset="0"/>
              </a:rPr>
              <a:t>As Jesus approached Jerusalem, He was knowingly heading into danger</a:t>
            </a:r>
          </a:p>
          <a:p>
            <a:pPr marL="342900" indent="-342900">
              <a:spcAft>
                <a:spcPts val="300"/>
              </a:spcAft>
              <a:buFont typeface="Arial" panose="020B0604020202020204" pitchFamily="34" charset="0"/>
              <a:buChar char="•"/>
            </a:pPr>
            <a:r>
              <a:rPr lang="en-AU" sz="2000" dirty="0">
                <a:solidFill>
                  <a:schemeClr val="bg1"/>
                </a:solidFill>
                <a:latin typeface="Times New Roman" charset="0"/>
                <a:ea typeface="Times New Roman" charset="0"/>
                <a:cs typeface="Times New Roman" charset="0"/>
              </a:rPr>
              <a:t>For Jesus, the cross was about ‘humiliation’</a:t>
            </a:r>
          </a:p>
        </p:txBody>
      </p:sp>
      <p:sp>
        <p:nvSpPr>
          <p:cNvPr id="3" name="TextBox 2">
            <a:extLst>
              <a:ext uri="{FF2B5EF4-FFF2-40B4-BE49-F238E27FC236}">
                <a16:creationId xmlns:a16="http://schemas.microsoft.com/office/drawing/2014/main" id="{EA7A1F30-2C01-A146-9D83-0BA87EAACCA5}"/>
              </a:ext>
            </a:extLst>
          </p:cNvPr>
          <p:cNvSpPr txBox="1"/>
          <p:nvPr/>
        </p:nvSpPr>
        <p:spPr>
          <a:xfrm>
            <a:off x="107504" y="1160264"/>
            <a:ext cx="9036496" cy="461665"/>
          </a:xfrm>
          <a:prstGeom prst="rect">
            <a:avLst/>
          </a:prstGeom>
          <a:noFill/>
        </p:spPr>
        <p:txBody>
          <a:bodyPr wrap="square" rtlCol="0">
            <a:spAutoFit/>
          </a:bodyPr>
          <a:lstStyle/>
          <a:p>
            <a:r>
              <a:rPr lang="en-AU" sz="2400" dirty="0">
                <a:solidFill>
                  <a:srgbClr val="FFFF00"/>
                </a:solidFill>
                <a:latin typeface="Times New Roman" panose="02020603050405020304" pitchFamily="18" charset="0"/>
                <a:cs typeface="Times New Roman" panose="02020603050405020304" pitchFamily="18" charset="0"/>
              </a:rPr>
              <a:t>In their pettiness, the disciples craved:  </a:t>
            </a:r>
            <a:r>
              <a:rPr lang="en-AU" sz="2400" u="sng" dirty="0">
                <a:solidFill>
                  <a:srgbClr val="FFFF00"/>
                </a:solidFill>
                <a:latin typeface="Times New Roman" panose="02020603050405020304" pitchFamily="18" charset="0"/>
                <a:cs typeface="Times New Roman" panose="02020603050405020304" pitchFamily="18" charset="0"/>
              </a:rPr>
              <a:t>Significance</a:t>
            </a:r>
            <a:r>
              <a:rPr lang="en-AU" sz="2400" dirty="0">
                <a:solidFill>
                  <a:srgbClr val="FFFF00"/>
                </a:solidFill>
                <a:latin typeface="Times New Roman" panose="02020603050405020304" pitchFamily="18" charset="0"/>
                <a:cs typeface="Times New Roman" panose="02020603050405020304" pitchFamily="18" charset="0"/>
              </a:rPr>
              <a:t>;  </a:t>
            </a:r>
            <a:r>
              <a:rPr lang="en-AU" sz="2400" u="sng" dirty="0">
                <a:solidFill>
                  <a:srgbClr val="FFFF00"/>
                </a:solidFill>
                <a:latin typeface="Times New Roman" panose="02020603050405020304" pitchFamily="18" charset="0"/>
                <a:cs typeface="Times New Roman" panose="02020603050405020304" pitchFamily="18" charset="0"/>
              </a:rPr>
              <a:t>Power / Influence</a:t>
            </a:r>
          </a:p>
        </p:txBody>
      </p:sp>
      <p:sp>
        <p:nvSpPr>
          <p:cNvPr id="7" name="TextBox 6">
            <a:extLst>
              <a:ext uri="{FF2B5EF4-FFF2-40B4-BE49-F238E27FC236}">
                <a16:creationId xmlns:a16="http://schemas.microsoft.com/office/drawing/2014/main" id="{B0F91EB4-12DA-634A-9B08-EF89955B4186}"/>
              </a:ext>
            </a:extLst>
          </p:cNvPr>
          <p:cNvSpPr txBox="1"/>
          <p:nvPr/>
        </p:nvSpPr>
        <p:spPr>
          <a:xfrm>
            <a:off x="5015" y="1520403"/>
            <a:ext cx="8748464" cy="400110"/>
          </a:xfrm>
          <a:prstGeom prst="rect">
            <a:avLst/>
          </a:prstGeom>
          <a:noFill/>
        </p:spPr>
        <p:txBody>
          <a:bodyPr wrap="square" rtlCol="0">
            <a:spAutoFit/>
          </a:bodyPr>
          <a:lstStyle/>
          <a:p>
            <a:pPr marL="342900" indent="-342900">
              <a:spcAft>
                <a:spcPts val="300"/>
              </a:spcAft>
              <a:buFont typeface="Arial" panose="020B0604020202020204" pitchFamily="34" charset="0"/>
              <a:buChar char="•"/>
            </a:pPr>
            <a:r>
              <a:rPr lang="en-AU" sz="2000" dirty="0">
                <a:solidFill>
                  <a:schemeClr val="bg1"/>
                </a:solidFill>
                <a:latin typeface="Times New Roman" charset="0"/>
                <a:ea typeface="Times New Roman" charset="0"/>
                <a:cs typeface="Times New Roman" charset="0"/>
              </a:rPr>
              <a:t>May have been fixated on worldly significance or even spiritual significance</a:t>
            </a:r>
          </a:p>
        </p:txBody>
      </p:sp>
    </p:spTree>
    <p:extLst>
      <p:ext uri="{BB962C8B-B14F-4D97-AF65-F5344CB8AC3E}">
        <p14:creationId xmlns:p14="http://schemas.microsoft.com/office/powerpoint/2010/main" val="39765734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a:extLst>
              <a:ext uri="{FF2B5EF4-FFF2-40B4-BE49-F238E27FC236}">
                <a16:creationId xmlns:a16="http://schemas.microsoft.com/office/drawing/2014/main" id="{34D1EEB0-E8BC-1347-8A18-215AF12FE040}"/>
              </a:ext>
            </a:extLst>
          </p:cNvPr>
          <p:cNvSpPr txBox="1"/>
          <p:nvPr/>
        </p:nvSpPr>
        <p:spPr>
          <a:xfrm>
            <a:off x="5508104" y="49089"/>
            <a:ext cx="3672408" cy="400110"/>
          </a:xfrm>
          <a:prstGeom prst="rect">
            <a:avLst/>
          </a:prstGeom>
          <a:noFill/>
        </p:spPr>
        <p:txBody>
          <a:bodyPr wrap="square" rtlCol="0">
            <a:spAutoFit/>
          </a:bodyPr>
          <a:lstStyle/>
          <a:p>
            <a:pPr>
              <a:spcAft>
                <a:spcPts val="300"/>
              </a:spcAft>
            </a:pPr>
            <a:r>
              <a:rPr lang="en-AU" sz="2000" dirty="0">
                <a:solidFill>
                  <a:schemeClr val="bg1"/>
                </a:solidFill>
                <a:latin typeface="Times New Roman" charset="0"/>
                <a:ea typeface="Times New Roman" charset="0"/>
                <a:cs typeface="Times New Roman" charset="0"/>
              </a:rPr>
              <a:t>Denying Self.  Putting others first.</a:t>
            </a:r>
          </a:p>
        </p:txBody>
      </p:sp>
      <p:sp>
        <p:nvSpPr>
          <p:cNvPr id="9" name="TextBox 8">
            <a:extLst>
              <a:ext uri="{FF2B5EF4-FFF2-40B4-BE49-F238E27FC236}">
                <a16:creationId xmlns:a16="http://schemas.microsoft.com/office/drawing/2014/main" id="{278E6980-1FEC-F942-BDDC-888A64E91583}"/>
              </a:ext>
            </a:extLst>
          </p:cNvPr>
          <p:cNvSpPr txBox="1"/>
          <p:nvPr/>
        </p:nvSpPr>
        <p:spPr>
          <a:xfrm>
            <a:off x="23951" y="18312"/>
            <a:ext cx="5628169" cy="461665"/>
          </a:xfrm>
          <a:prstGeom prst="rect">
            <a:avLst/>
          </a:prstGeom>
          <a:noFill/>
        </p:spPr>
        <p:txBody>
          <a:bodyPr wrap="square" rtlCol="0">
            <a:spAutoFit/>
          </a:bodyPr>
          <a:lstStyle/>
          <a:p>
            <a:pPr marL="312738" indent="-312738" algn="ctr"/>
            <a:r>
              <a:rPr lang="en-AU" sz="2400" b="1" dirty="0">
                <a:solidFill>
                  <a:srgbClr val="FFFF00"/>
                </a:solidFill>
                <a:latin typeface="Times New Roman" panose="02020603050405020304" pitchFamily="18" charset="0"/>
                <a:cs typeface="Times New Roman" panose="02020603050405020304" pitchFamily="18" charset="0"/>
              </a:rPr>
              <a:t>Serving Each Other in the Name of Jesus</a:t>
            </a:r>
          </a:p>
        </p:txBody>
      </p:sp>
      <p:sp>
        <p:nvSpPr>
          <p:cNvPr id="2" name="Rectangle 1">
            <a:extLst>
              <a:ext uri="{FF2B5EF4-FFF2-40B4-BE49-F238E27FC236}">
                <a16:creationId xmlns:a16="http://schemas.microsoft.com/office/drawing/2014/main" id="{92B69EF1-5B89-D543-92E8-CA1764CCE9A2}"/>
              </a:ext>
            </a:extLst>
          </p:cNvPr>
          <p:cNvSpPr/>
          <p:nvPr/>
        </p:nvSpPr>
        <p:spPr>
          <a:xfrm>
            <a:off x="50237" y="4157806"/>
            <a:ext cx="9044176" cy="1508105"/>
          </a:xfrm>
          <a:prstGeom prst="rect">
            <a:avLst/>
          </a:prstGeom>
          <a:solidFill>
            <a:schemeClr val="bg1"/>
          </a:solidFill>
        </p:spPr>
        <p:txBody>
          <a:bodyPr wrap="square">
            <a:spAutoFit/>
          </a:bodyPr>
          <a:lstStyle/>
          <a:p>
            <a:r>
              <a:rPr lang="en-AU" dirty="0">
                <a:solidFill>
                  <a:srgbClr val="FF0000"/>
                </a:solidFill>
                <a:latin typeface="Comic Sans MS" panose="030F0902030302020204" pitchFamily="66" charset="0"/>
                <a:ea typeface="Arial" panose="020B0604020202020204" pitchFamily="34" charset="0"/>
              </a:rPr>
              <a:t>“You know that those who are considered rulers of the Gentiles lord it over them, and their great ones exercise authority over them.</a:t>
            </a:r>
            <a:r>
              <a:rPr lang="en-AU" dirty="0">
                <a:latin typeface="Comic Sans MS" panose="030F0902030302020204" pitchFamily="66" charset="0"/>
                <a:ea typeface="Arial" panose="020B0604020202020204" pitchFamily="34" charset="0"/>
              </a:rPr>
              <a:t>  </a:t>
            </a:r>
            <a:r>
              <a:rPr lang="en-AU" b="1" baseline="30000" dirty="0">
                <a:latin typeface="Comic Sans MS" panose="030F0902030302020204" pitchFamily="66" charset="0"/>
                <a:ea typeface="Arial" panose="020B0604020202020204" pitchFamily="34" charset="0"/>
              </a:rPr>
              <a:t>43 </a:t>
            </a:r>
            <a:r>
              <a:rPr lang="en-AU" u="sng" dirty="0">
                <a:solidFill>
                  <a:srgbClr val="FF0000"/>
                </a:solidFill>
                <a:latin typeface="Comic Sans MS" panose="030F0902030302020204" pitchFamily="66" charset="0"/>
                <a:ea typeface="Arial" panose="020B0604020202020204" pitchFamily="34" charset="0"/>
              </a:rPr>
              <a:t>But it shall not be so among you.</a:t>
            </a:r>
            <a:r>
              <a:rPr lang="en-AU" dirty="0">
                <a:solidFill>
                  <a:srgbClr val="FF0000"/>
                </a:solidFill>
                <a:latin typeface="Comic Sans MS" panose="030F0902030302020204" pitchFamily="66" charset="0"/>
                <a:ea typeface="Arial" panose="020B0604020202020204" pitchFamily="34" charset="0"/>
              </a:rPr>
              <a:t>  But whoever would be great among you must be your servant,</a:t>
            </a:r>
            <a:r>
              <a:rPr lang="en-AU" dirty="0">
                <a:latin typeface="Comic Sans MS" panose="030F0902030302020204" pitchFamily="66" charset="0"/>
                <a:ea typeface="Arial" panose="020B0604020202020204" pitchFamily="34" charset="0"/>
              </a:rPr>
              <a:t> </a:t>
            </a:r>
            <a:r>
              <a:rPr lang="en-AU" b="1" baseline="30000" dirty="0">
                <a:latin typeface="Comic Sans MS" panose="030F0902030302020204" pitchFamily="66" charset="0"/>
                <a:ea typeface="Arial" panose="020B0604020202020204" pitchFamily="34" charset="0"/>
              </a:rPr>
              <a:t>44 </a:t>
            </a:r>
            <a:r>
              <a:rPr lang="en-AU" dirty="0">
                <a:solidFill>
                  <a:srgbClr val="FF0000"/>
                </a:solidFill>
                <a:latin typeface="Comic Sans MS" panose="030F0902030302020204" pitchFamily="66" charset="0"/>
                <a:ea typeface="Arial" panose="020B0604020202020204" pitchFamily="34" charset="0"/>
              </a:rPr>
              <a:t>and whoever would be first among you must be slave of all.</a:t>
            </a:r>
            <a:r>
              <a:rPr lang="en-AU" dirty="0">
                <a:latin typeface="Comic Sans MS" panose="030F0902030302020204" pitchFamily="66" charset="0"/>
                <a:ea typeface="Arial" panose="020B0604020202020204" pitchFamily="34" charset="0"/>
              </a:rPr>
              <a:t>  </a:t>
            </a:r>
            <a:r>
              <a:rPr lang="en-AU" b="1" baseline="30000" dirty="0">
                <a:latin typeface="Comic Sans MS" panose="030F0902030302020204" pitchFamily="66" charset="0"/>
                <a:ea typeface="Arial" panose="020B0604020202020204" pitchFamily="34" charset="0"/>
              </a:rPr>
              <a:t>45 </a:t>
            </a:r>
            <a:r>
              <a:rPr lang="en-AU" dirty="0">
                <a:solidFill>
                  <a:srgbClr val="FF0000"/>
                </a:solidFill>
                <a:latin typeface="Comic Sans MS" panose="030F0902030302020204" pitchFamily="66" charset="0"/>
                <a:ea typeface="Arial" panose="020B0604020202020204" pitchFamily="34" charset="0"/>
              </a:rPr>
              <a:t>For even the Son of Man came not to be served but to serve, and to give his life as a ransom for many.”</a:t>
            </a:r>
            <a:r>
              <a:rPr lang="en-AU" dirty="0">
                <a:latin typeface="Comic Sans MS" panose="030F0902030302020204" pitchFamily="66" charset="0"/>
              </a:rPr>
              <a:t> </a:t>
            </a:r>
            <a:endParaRPr lang="en-AU" sz="2000" dirty="0">
              <a:solidFill>
                <a:srgbClr val="FF0000"/>
              </a:solidFill>
              <a:latin typeface="Comic Sans MS" panose="030F0902030302020204" pitchFamily="66" charset="0"/>
            </a:endParaRPr>
          </a:p>
        </p:txBody>
      </p:sp>
      <p:sp>
        <p:nvSpPr>
          <p:cNvPr id="15" name="TextBox 14">
            <a:extLst>
              <a:ext uri="{FF2B5EF4-FFF2-40B4-BE49-F238E27FC236}">
                <a16:creationId xmlns:a16="http://schemas.microsoft.com/office/drawing/2014/main" id="{1947FCA7-4391-1D43-A8CC-640B33597925}"/>
              </a:ext>
            </a:extLst>
          </p:cNvPr>
          <p:cNvSpPr txBox="1"/>
          <p:nvPr/>
        </p:nvSpPr>
        <p:spPr>
          <a:xfrm>
            <a:off x="44091" y="394988"/>
            <a:ext cx="8748464" cy="746358"/>
          </a:xfrm>
          <a:prstGeom prst="rect">
            <a:avLst/>
          </a:prstGeom>
          <a:noFill/>
        </p:spPr>
        <p:txBody>
          <a:bodyPr wrap="square" rtlCol="0">
            <a:spAutoFit/>
          </a:bodyPr>
          <a:lstStyle/>
          <a:p>
            <a:pPr marL="342900" indent="-342900">
              <a:spcAft>
                <a:spcPts val="300"/>
              </a:spcAft>
              <a:buFont typeface="Arial" panose="020B0604020202020204" pitchFamily="34" charset="0"/>
              <a:buChar char="•"/>
            </a:pPr>
            <a:r>
              <a:rPr lang="en-AU" sz="2000" dirty="0">
                <a:solidFill>
                  <a:schemeClr val="bg1"/>
                </a:solidFill>
                <a:latin typeface="Times New Roman" charset="0"/>
                <a:ea typeface="Times New Roman" charset="0"/>
                <a:cs typeface="Times New Roman" charset="0"/>
              </a:rPr>
              <a:t>As Jesus approached Jerusalem, He was knowingly heading into danger</a:t>
            </a:r>
          </a:p>
          <a:p>
            <a:pPr marL="342900" indent="-342900">
              <a:spcAft>
                <a:spcPts val="300"/>
              </a:spcAft>
              <a:buFont typeface="Arial" panose="020B0604020202020204" pitchFamily="34" charset="0"/>
              <a:buChar char="•"/>
            </a:pPr>
            <a:r>
              <a:rPr lang="en-AU" sz="2000" dirty="0">
                <a:solidFill>
                  <a:schemeClr val="bg1"/>
                </a:solidFill>
                <a:latin typeface="Times New Roman" charset="0"/>
                <a:ea typeface="Times New Roman" charset="0"/>
                <a:cs typeface="Times New Roman" charset="0"/>
              </a:rPr>
              <a:t>For Jesus, the cross was about ‘humiliation’</a:t>
            </a:r>
          </a:p>
        </p:txBody>
      </p:sp>
      <p:sp>
        <p:nvSpPr>
          <p:cNvPr id="3" name="TextBox 2">
            <a:extLst>
              <a:ext uri="{FF2B5EF4-FFF2-40B4-BE49-F238E27FC236}">
                <a16:creationId xmlns:a16="http://schemas.microsoft.com/office/drawing/2014/main" id="{EA7A1F30-2C01-A146-9D83-0BA87EAACCA5}"/>
              </a:ext>
            </a:extLst>
          </p:cNvPr>
          <p:cNvSpPr txBox="1"/>
          <p:nvPr/>
        </p:nvSpPr>
        <p:spPr>
          <a:xfrm>
            <a:off x="107504" y="1160264"/>
            <a:ext cx="9036496" cy="461665"/>
          </a:xfrm>
          <a:prstGeom prst="rect">
            <a:avLst/>
          </a:prstGeom>
          <a:noFill/>
        </p:spPr>
        <p:txBody>
          <a:bodyPr wrap="square" rtlCol="0">
            <a:spAutoFit/>
          </a:bodyPr>
          <a:lstStyle/>
          <a:p>
            <a:r>
              <a:rPr lang="en-AU" sz="2400" dirty="0">
                <a:solidFill>
                  <a:srgbClr val="FFFF00"/>
                </a:solidFill>
                <a:latin typeface="Times New Roman" panose="02020603050405020304" pitchFamily="18" charset="0"/>
                <a:cs typeface="Times New Roman" panose="02020603050405020304" pitchFamily="18" charset="0"/>
              </a:rPr>
              <a:t>In their pettiness, the disciples craved:  </a:t>
            </a:r>
            <a:r>
              <a:rPr lang="en-AU" sz="2400" u="sng" dirty="0">
                <a:solidFill>
                  <a:srgbClr val="FFFF00"/>
                </a:solidFill>
                <a:latin typeface="Times New Roman" panose="02020603050405020304" pitchFamily="18" charset="0"/>
                <a:cs typeface="Times New Roman" panose="02020603050405020304" pitchFamily="18" charset="0"/>
              </a:rPr>
              <a:t>Significance</a:t>
            </a:r>
            <a:r>
              <a:rPr lang="en-AU" sz="2400" dirty="0">
                <a:solidFill>
                  <a:srgbClr val="FFFF00"/>
                </a:solidFill>
                <a:latin typeface="Times New Roman" panose="02020603050405020304" pitchFamily="18" charset="0"/>
                <a:cs typeface="Times New Roman" panose="02020603050405020304" pitchFamily="18" charset="0"/>
              </a:rPr>
              <a:t>;  </a:t>
            </a:r>
            <a:r>
              <a:rPr lang="en-AU" sz="2400" u="sng" dirty="0">
                <a:solidFill>
                  <a:srgbClr val="FFFF00"/>
                </a:solidFill>
                <a:latin typeface="Times New Roman" panose="02020603050405020304" pitchFamily="18" charset="0"/>
                <a:cs typeface="Times New Roman" panose="02020603050405020304" pitchFamily="18" charset="0"/>
              </a:rPr>
              <a:t>Power / Influence</a:t>
            </a:r>
          </a:p>
        </p:txBody>
      </p:sp>
      <p:sp>
        <p:nvSpPr>
          <p:cNvPr id="7" name="TextBox 6">
            <a:extLst>
              <a:ext uri="{FF2B5EF4-FFF2-40B4-BE49-F238E27FC236}">
                <a16:creationId xmlns:a16="http://schemas.microsoft.com/office/drawing/2014/main" id="{B0F91EB4-12DA-634A-9B08-EF89955B4186}"/>
              </a:ext>
            </a:extLst>
          </p:cNvPr>
          <p:cNvSpPr txBox="1"/>
          <p:nvPr/>
        </p:nvSpPr>
        <p:spPr>
          <a:xfrm>
            <a:off x="5015" y="1520403"/>
            <a:ext cx="8748464" cy="400110"/>
          </a:xfrm>
          <a:prstGeom prst="rect">
            <a:avLst/>
          </a:prstGeom>
          <a:noFill/>
        </p:spPr>
        <p:txBody>
          <a:bodyPr wrap="square" rtlCol="0">
            <a:spAutoFit/>
          </a:bodyPr>
          <a:lstStyle/>
          <a:p>
            <a:pPr marL="342900" indent="-342900">
              <a:spcAft>
                <a:spcPts val="300"/>
              </a:spcAft>
              <a:buFont typeface="Arial" panose="020B0604020202020204" pitchFamily="34" charset="0"/>
              <a:buChar char="•"/>
            </a:pPr>
            <a:r>
              <a:rPr lang="en-AU" sz="2000" dirty="0">
                <a:solidFill>
                  <a:schemeClr val="bg1"/>
                </a:solidFill>
                <a:latin typeface="Times New Roman" charset="0"/>
                <a:ea typeface="Times New Roman" charset="0"/>
                <a:cs typeface="Times New Roman" charset="0"/>
              </a:rPr>
              <a:t>May have been fixated on worldly significance or even spiritual significance</a:t>
            </a:r>
          </a:p>
        </p:txBody>
      </p:sp>
      <p:sp>
        <p:nvSpPr>
          <p:cNvPr id="8" name="TextBox 7">
            <a:extLst>
              <a:ext uri="{FF2B5EF4-FFF2-40B4-BE49-F238E27FC236}">
                <a16:creationId xmlns:a16="http://schemas.microsoft.com/office/drawing/2014/main" id="{46CBB8E3-BBA2-3748-9729-74FE449F7DB1}"/>
              </a:ext>
            </a:extLst>
          </p:cNvPr>
          <p:cNvSpPr txBox="1"/>
          <p:nvPr/>
        </p:nvSpPr>
        <p:spPr>
          <a:xfrm>
            <a:off x="29350" y="1926172"/>
            <a:ext cx="6774898" cy="461665"/>
          </a:xfrm>
          <a:prstGeom prst="rect">
            <a:avLst/>
          </a:prstGeom>
          <a:noFill/>
        </p:spPr>
        <p:txBody>
          <a:bodyPr wrap="square" rtlCol="0">
            <a:spAutoFit/>
          </a:bodyPr>
          <a:lstStyle/>
          <a:p>
            <a:r>
              <a:rPr lang="en-AU" sz="2400" dirty="0">
                <a:solidFill>
                  <a:srgbClr val="FFFF00"/>
                </a:solidFill>
                <a:latin typeface="Times New Roman" panose="02020603050405020304" pitchFamily="18" charset="0"/>
                <a:cs typeface="Times New Roman" panose="02020603050405020304" pitchFamily="18" charset="0"/>
              </a:rPr>
              <a:t>Jesus faced humiliation, but we crave ‘significance’</a:t>
            </a:r>
            <a:endParaRPr lang="en-AU" sz="2400" u="sng" dirty="0">
              <a:solidFill>
                <a:srgbClr val="FFFF00"/>
              </a:solidFill>
              <a:latin typeface="Times New Roman" panose="02020603050405020304" pitchFamily="18" charset="0"/>
              <a:cs typeface="Times New Roman" panose="02020603050405020304" pitchFamily="18" charset="0"/>
            </a:endParaRPr>
          </a:p>
        </p:txBody>
      </p:sp>
      <p:sp>
        <p:nvSpPr>
          <p:cNvPr id="10" name="TextBox 9">
            <a:extLst>
              <a:ext uri="{FF2B5EF4-FFF2-40B4-BE49-F238E27FC236}">
                <a16:creationId xmlns:a16="http://schemas.microsoft.com/office/drawing/2014/main" id="{7DC9B545-DCF0-D547-A0DE-F9C867CA1298}"/>
              </a:ext>
            </a:extLst>
          </p:cNvPr>
          <p:cNvSpPr txBox="1"/>
          <p:nvPr/>
        </p:nvSpPr>
        <p:spPr>
          <a:xfrm>
            <a:off x="247292" y="2309757"/>
            <a:ext cx="8748464" cy="400110"/>
          </a:xfrm>
          <a:prstGeom prst="rect">
            <a:avLst/>
          </a:prstGeom>
          <a:noFill/>
        </p:spPr>
        <p:txBody>
          <a:bodyPr wrap="square" rtlCol="0">
            <a:spAutoFit/>
          </a:bodyPr>
          <a:lstStyle/>
          <a:p>
            <a:pPr marL="342900" indent="-342900">
              <a:spcAft>
                <a:spcPts val="300"/>
              </a:spcAft>
              <a:buFont typeface="Arial" panose="020B0604020202020204" pitchFamily="34" charset="0"/>
              <a:buChar char="•"/>
            </a:pPr>
            <a:r>
              <a:rPr lang="en-AU" sz="2000" dirty="0">
                <a:solidFill>
                  <a:schemeClr val="bg1"/>
                </a:solidFill>
                <a:latin typeface="Times New Roman" charset="0"/>
                <a:ea typeface="Times New Roman" charset="0"/>
                <a:cs typeface="Times New Roman" charset="0"/>
              </a:rPr>
              <a:t>Even in the service of God, we seek ‘significance’ / recognition / affirmation</a:t>
            </a:r>
          </a:p>
        </p:txBody>
      </p:sp>
    </p:spTree>
    <p:extLst>
      <p:ext uri="{BB962C8B-B14F-4D97-AF65-F5344CB8AC3E}">
        <p14:creationId xmlns:p14="http://schemas.microsoft.com/office/powerpoint/2010/main" val="30369807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74696</TotalTime>
  <Words>492</Words>
  <Application>Microsoft Macintosh PowerPoint</Application>
  <PresentationFormat>On-screen Show (16:10)</PresentationFormat>
  <Paragraphs>51</Paragraphs>
  <Slides>11</Slides>
  <Notes>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Comic Sans MS</vt:lpstr>
      <vt:lpstr>Times New Roman</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UC Queensland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 Brumpton</dc:creator>
  <cp:lastModifiedBy>Michael Brumpton</cp:lastModifiedBy>
  <cp:revision>1436</cp:revision>
  <cp:lastPrinted>2019-06-21T08:59:17Z</cp:lastPrinted>
  <dcterms:created xsi:type="dcterms:W3CDTF">2016-11-04T06:28:01Z</dcterms:created>
  <dcterms:modified xsi:type="dcterms:W3CDTF">2019-06-21T09:05:12Z</dcterms:modified>
</cp:coreProperties>
</file>